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notesMasterIdLst>
    <p:notesMasterId r:id="rId24"/>
  </p:notesMasterIdLst>
  <p:handoutMasterIdLst>
    <p:handoutMasterId r:id="rId25"/>
  </p:handoutMasterIdLst>
  <p:sldIdLst>
    <p:sldId id="256" r:id="rId2"/>
    <p:sldId id="257" r:id="rId3"/>
    <p:sldId id="259" r:id="rId4"/>
    <p:sldId id="260" r:id="rId5"/>
    <p:sldId id="309" r:id="rId6"/>
    <p:sldId id="263" r:id="rId7"/>
    <p:sldId id="264" r:id="rId8"/>
    <p:sldId id="266" r:id="rId9"/>
    <p:sldId id="312" r:id="rId10"/>
    <p:sldId id="267" r:id="rId11"/>
    <p:sldId id="268" r:id="rId12"/>
    <p:sldId id="270" r:id="rId13"/>
    <p:sldId id="271" r:id="rId14"/>
    <p:sldId id="319" r:id="rId15"/>
    <p:sldId id="320" r:id="rId16"/>
    <p:sldId id="272" r:id="rId17"/>
    <p:sldId id="317" r:id="rId18"/>
    <p:sldId id="314" r:id="rId19"/>
    <p:sldId id="313" r:id="rId20"/>
    <p:sldId id="273" r:id="rId21"/>
    <p:sldId id="318" r:id="rId22"/>
    <p:sldId id="303" r:id="rId2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0F5"/>
    <a:srgbClr val="D6DFEA"/>
    <a:srgbClr val="ABBED5"/>
    <a:srgbClr val="9DB4CF"/>
    <a:srgbClr val="9DA9CF"/>
    <a:srgbClr val="005B99"/>
    <a:srgbClr val="65C1FF"/>
    <a:srgbClr val="003960"/>
    <a:srgbClr val="D5EE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58" autoAdjust="0"/>
    <p:restoredTop sz="94660"/>
  </p:normalViewPr>
  <p:slideViewPr>
    <p:cSldViewPr>
      <p:cViewPr varScale="1">
        <p:scale>
          <a:sx n="107" d="100"/>
          <a:sy n="107" d="100"/>
        </p:scale>
        <p:origin x="1836"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7BE417-03EF-4697-9F53-959049A083A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FEDE659-102A-4A7C-86FD-956EB086DA44}">
      <dgm:prSet phldrT="[Text]" custT="1"/>
      <dgm:spPr>
        <a:solidFill>
          <a:srgbClr val="7030A0"/>
        </a:solidFill>
      </dgm:spPr>
      <dgm:t>
        <a:bodyPr/>
        <a:lstStyle/>
        <a:p>
          <a:pPr algn="ctr"/>
          <a:r>
            <a:rPr lang="en-US" sz="3600" dirty="0">
              <a:latin typeface="Arial" panose="020B0604020202020204" pitchFamily="34" charset="0"/>
              <a:cs typeface="Arial" panose="020B0604020202020204" pitchFamily="34" charset="0"/>
            </a:rPr>
            <a:t>FAFSA on the Web (FOTW)</a:t>
          </a:r>
        </a:p>
        <a:p>
          <a:pPr algn="ctr"/>
          <a:r>
            <a:rPr lang="en-US" sz="3200" dirty="0">
              <a:latin typeface="Arial" panose="020B0604020202020204" pitchFamily="34" charset="0"/>
              <a:cs typeface="Arial" panose="020B0604020202020204" pitchFamily="34" charset="0"/>
            </a:rPr>
            <a:t>WWW.FAFSA.GOV</a:t>
          </a:r>
        </a:p>
      </dgm:t>
    </dgm:pt>
    <dgm:pt modelId="{57C99ED7-F3A6-4A4C-8908-696A30FDBC85}" type="parTrans" cxnId="{774A15A6-2132-4299-BFFA-858378114CD3}">
      <dgm:prSet/>
      <dgm:spPr/>
      <dgm:t>
        <a:bodyPr/>
        <a:lstStyle/>
        <a:p>
          <a:endParaRPr lang="en-US">
            <a:latin typeface="Arial" panose="020B0604020202020204" pitchFamily="34" charset="0"/>
            <a:cs typeface="Arial" panose="020B0604020202020204" pitchFamily="34" charset="0"/>
          </a:endParaRPr>
        </a:p>
      </dgm:t>
    </dgm:pt>
    <dgm:pt modelId="{C8D0EA10-ED53-472A-97F4-0DC7E4B1AE63}" type="sibTrans" cxnId="{774A15A6-2132-4299-BFFA-858378114CD3}">
      <dgm:prSet/>
      <dgm:spPr>
        <a:ln>
          <a:solidFill>
            <a:srgbClr val="005B99"/>
          </a:solidFill>
        </a:ln>
      </dgm:spPr>
      <dgm:t>
        <a:bodyPr/>
        <a:lstStyle/>
        <a:p>
          <a:endParaRPr lang="en-US">
            <a:latin typeface="Arial" panose="020B0604020202020204" pitchFamily="34" charset="0"/>
            <a:cs typeface="Arial" panose="020B0604020202020204" pitchFamily="34" charset="0"/>
          </a:endParaRPr>
        </a:p>
      </dgm:t>
    </dgm:pt>
    <dgm:pt modelId="{EC7C29F2-E48D-49B2-8F3C-8CF882BAAE46}" type="pres">
      <dgm:prSet presAssocID="{277BE417-03EF-4697-9F53-959049A083A9}" presName="Name0" presStyleCnt="0">
        <dgm:presLayoutVars>
          <dgm:chMax val="7"/>
          <dgm:chPref val="7"/>
          <dgm:dir/>
        </dgm:presLayoutVars>
      </dgm:prSet>
      <dgm:spPr/>
    </dgm:pt>
    <dgm:pt modelId="{4DACA730-C81C-4697-87A3-6CF51FAA60C5}" type="pres">
      <dgm:prSet presAssocID="{277BE417-03EF-4697-9F53-959049A083A9}" presName="Name1" presStyleCnt="0"/>
      <dgm:spPr/>
    </dgm:pt>
    <dgm:pt modelId="{32594E5E-6164-46EE-8D62-2057AF3D682B}" type="pres">
      <dgm:prSet presAssocID="{277BE417-03EF-4697-9F53-959049A083A9}" presName="cycle" presStyleCnt="0"/>
      <dgm:spPr/>
    </dgm:pt>
    <dgm:pt modelId="{D4E5EBB4-4443-40BC-9DD5-049D8072D240}" type="pres">
      <dgm:prSet presAssocID="{277BE417-03EF-4697-9F53-959049A083A9}" presName="srcNode" presStyleLbl="node1" presStyleIdx="0" presStyleCnt="1"/>
      <dgm:spPr/>
    </dgm:pt>
    <dgm:pt modelId="{4CCD4D92-CB6F-4FFF-924A-C5CEE4869F8D}" type="pres">
      <dgm:prSet presAssocID="{277BE417-03EF-4697-9F53-959049A083A9}" presName="conn" presStyleLbl="parChTrans1D2" presStyleIdx="0" presStyleCnt="1"/>
      <dgm:spPr/>
    </dgm:pt>
    <dgm:pt modelId="{906AA4CF-0ED2-4FF9-81BF-77B8079E4AA5}" type="pres">
      <dgm:prSet presAssocID="{277BE417-03EF-4697-9F53-959049A083A9}" presName="extraNode" presStyleLbl="node1" presStyleIdx="0" presStyleCnt="1"/>
      <dgm:spPr/>
    </dgm:pt>
    <dgm:pt modelId="{C4B01E35-4295-4EA2-9E5F-980532AB6CE5}" type="pres">
      <dgm:prSet presAssocID="{277BE417-03EF-4697-9F53-959049A083A9}" presName="dstNode" presStyleLbl="node1" presStyleIdx="0" presStyleCnt="1"/>
      <dgm:spPr/>
    </dgm:pt>
    <dgm:pt modelId="{F2738B41-2685-4679-BD58-CDECA3A82757}" type="pres">
      <dgm:prSet presAssocID="{6FEDE659-102A-4A7C-86FD-956EB086DA44}" presName="text_1" presStyleLbl="node1" presStyleIdx="0" presStyleCnt="1">
        <dgm:presLayoutVars>
          <dgm:bulletEnabled val="1"/>
        </dgm:presLayoutVars>
      </dgm:prSet>
      <dgm:spPr/>
    </dgm:pt>
    <dgm:pt modelId="{8D47F348-DFC3-43B3-86C2-7507DA9A4320}" type="pres">
      <dgm:prSet presAssocID="{6FEDE659-102A-4A7C-86FD-956EB086DA44}" presName="accent_1" presStyleCnt="0"/>
      <dgm:spPr/>
    </dgm:pt>
    <dgm:pt modelId="{85B04281-9A45-4F2A-ADFB-2AFDD8F4A1E8}" type="pres">
      <dgm:prSet presAssocID="{6FEDE659-102A-4A7C-86FD-956EB086DA44}" presName="accentRepeatNode" presStyleLbl="solidFgAcc1" presStyleIdx="0" presStyleCnt="1"/>
      <dgm:spPr/>
    </dgm:pt>
  </dgm:ptLst>
  <dgm:cxnLst>
    <dgm:cxn modelId="{02743E26-C4D1-4ACE-A1E3-C6A334BC3DA1}" type="presOf" srcId="{C8D0EA10-ED53-472A-97F4-0DC7E4B1AE63}" destId="{4CCD4D92-CB6F-4FFF-924A-C5CEE4869F8D}" srcOrd="0" destOrd="0" presId="urn:microsoft.com/office/officeart/2008/layout/VerticalCurvedList"/>
    <dgm:cxn modelId="{774A15A6-2132-4299-BFFA-858378114CD3}" srcId="{277BE417-03EF-4697-9F53-959049A083A9}" destId="{6FEDE659-102A-4A7C-86FD-956EB086DA44}" srcOrd="0" destOrd="0" parTransId="{57C99ED7-F3A6-4A4C-8908-696A30FDBC85}" sibTransId="{C8D0EA10-ED53-472A-97F4-0DC7E4B1AE63}"/>
    <dgm:cxn modelId="{313487CF-7EA7-436B-8130-E9F41A49A937}" type="presOf" srcId="{6FEDE659-102A-4A7C-86FD-956EB086DA44}" destId="{F2738B41-2685-4679-BD58-CDECA3A82757}" srcOrd="0" destOrd="0" presId="urn:microsoft.com/office/officeart/2008/layout/VerticalCurvedList"/>
    <dgm:cxn modelId="{1E3B27FD-FAAE-4BFA-AE80-6B30C976255F}" type="presOf" srcId="{277BE417-03EF-4697-9F53-959049A083A9}" destId="{EC7C29F2-E48D-49B2-8F3C-8CF882BAAE46}" srcOrd="0" destOrd="0" presId="urn:microsoft.com/office/officeart/2008/layout/VerticalCurvedList"/>
    <dgm:cxn modelId="{525EBDAA-499C-4CA7-8761-B57BA7852A66}" type="presParOf" srcId="{EC7C29F2-E48D-49B2-8F3C-8CF882BAAE46}" destId="{4DACA730-C81C-4697-87A3-6CF51FAA60C5}" srcOrd="0" destOrd="0" presId="urn:microsoft.com/office/officeart/2008/layout/VerticalCurvedList"/>
    <dgm:cxn modelId="{7F41C8F0-8DAE-4F7D-A4F4-AF14806B5624}" type="presParOf" srcId="{4DACA730-C81C-4697-87A3-6CF51FAA60C5}" destId="{32594E5E-6164-46EE-8D62-2057AF3D682B}" srcOrd="0" destOrd="0" presId="urn:microsoft.com/office/officeart/2008/layout/VerticalCurvedList"/>
    <dgm:cxn modelId="{516E67D1-FCC1-4F0F-886C-A09EE06FA203}" type="presParOf" srcId="{32594E5E-6164-46EE-8D62-2057AF3D682B}" destId="{D4E5EBB4-4443-40BC-9DD5-049D8072D240}" srcOrd="0" destOrd="0" presId="urn:microsoft.com/office/officeart/2008/layout/VerticalCurvedList"/>
    <dgm:cxn modelId="{66DB0E4F-AA6D-48BB-AB44-D85DE337A881}" type="presParOf" srcId="{32594E5E-6164-46EE-8D62-2057AF3D682B}" destId="{4CCD4D92-CB6F-4FFF-924A-C5CEE4869F8D}" srcOrd="1" destOrd="0" presId="urn:microsoft.com/office/officeart/2008/layout/VerticalCurvedList"/>
    <dgm:cxn modelId="{F50900FF-52C3-4CEF-BE77-88B2578A8F29}" type="presParOf" srcId="{32594E5E-6164-46EE-8D62-2057AF3D682B}" destId="{906AA4CF-0ED2-4FF9-81BF-77B8079E4AA5}" srcOrd="2" destOrd="0" presId="urn:microsoft.com/office/officeart/2008/layout/VerticalCurvedList"/>
    <dgm:cxn modelId="{289A9D51-CA9D-4F18-9C13-E6C6AD65AF02}" type="presParOf" srcId="{32594E5E-6164-46EE-8D62-2057AF3D682B}" destId="{C4B01E35-4295-4EA2-9E5F-980532AB6CE5}" srcOrd="3" destOrd="0" presId="urn:microsoft.com/office/officeart/2008/layout/VerticalCurvedList"/>
    <dgm:cxn modelId="{47FEB92E-919F-467E-A8DB-24729373353D}" type="presParOf" srcId="{4DACA730-C81C-4697-87A3-6CF51FAA60C5}" destId="{F2738B41-2685-4679-BD58-CDECA3A82757}" srcOrd="1" destOrd="0" presId="urn:microsoft.com/office/officeart/2008/layout/VerticalCurvedList"/>
    <dgm:cxn modelId="{B66A5D3E-8E56-435E-9C9A-04753719962D}" type="presParOf" srcId="{4DACA730-C81C-4697-87A3-6CF51FAA60C5}" destId="{8D47F348-DFC3-43B3-86C2-7507DA9A4320}" srcOrd="2" destOrd="0" presId="urn:microsoft.com/office/officeart/2008/layout/VerticalCurvedList"/>
    <dgm:cxn modelId="{CFA3414E-CB8E-454D-947B-636E7342AD88}" type="presParOf" srcId="{8D47F348-DFC3-43B3-86C2-7507DA9A4320}" destId="{85B04281-9A45-4F2A-ADFB-2AFDD8F4A1E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D4D92-CB6F-4FFF-924A-C5CEE4869F8D}">
      <dsp:nvSpPr>
        <dsp:cNvPr id="0" name=""/>
        <dsp:cNvSpPr/>
      </dsp:nvSpPr>
      <dsp:spPr>
        <a:xfrm>
          <a:off x="-2844095" y="-477230"/>
          <a:ext cx="3697660" cy="3697660"/>
        </a:xfrm>
        <a:prstGeom prst="blockArc">
          <a:avLst>
            <a:gd name="adj1" fmla="val 18900000"/>
            <a:gd name="adj2" fmla="val 2700000"/>
            <a:gd name="adj3" fmla="val 584"/>
          </a:avLst>
        </a:prstGeom>
        <a:noFill/>
        <a:ln w="15875" cap="rnd" cmpd="sng" algn="ctr">
          <a:solidFill>
            <a:srgbClr val="005B99"/>
          </a:solidFill>
          <a:prstDash val="solid"/>
        </a:ln>
        <a:effectLst/>
      </dsp:spPr>
      <dsp:style>
        <a:lnRef idx="2">
          <a:scrgbClr r="0" g="0" b="0"/>
        </a:lnRef>
        <a:fillRef idx="0">
          <a:scrgbClr r="0" g="0" b="0"/>
        </a:fillRef>
        <a:effectRef idx="0">
          <a:scrgbClr r="0" g="0" b="0"/>
        </a:effectRef>
        <a:fontRef idx="minor"/>
      </dsp:style>
    </dsp:sp>
    <dsp:sp modelId="{F2738B41-2685-4679-BD58-CDECA3A82757}">
      <dsp:nvSpPr>
        <dsp:cNvPr id="0" name=""/>
        <dsp:cNvSpPr/>
      </dsp:nvSpPr>
      <dsp:spPr>
        <a:xfrm>
          <a:off x="831895" y="706083"/>
          <a:ext cx="7016704" cy="1331033"/>
        </a:xfrm>
        <a:prstGeom prst="rect">
          <a:avLst/>
        </a:prstGeom>
        <a:solidFill>
          <a:srgbClr val="7030A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8708" tIns="91440" rIns="91440" bIns="9144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FAFSA on the Web (FOTW)</a:t>
          </a:r>
        </a:p>
        <a:p>
          <a:pPr marL="0" lvl="0" indent="0" algn="ctr" defTabSz="16002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WWW.FAFSA.GOV</a:t>
          </a:r>
        </a:p>
      </dsp:txBody>
      <dsp:txXfrm>
        <a:off x="831895" y="706083"/>
        <a:ext cx="7016704" cy="1331033"/>
      </dsp:txXfrm>
    </dsp:sp>
    <dsp:sp modelId="{85B04281-9A45-4F2A-ADFB-2AFDD8F4A1E8}">
      <dsp:nvSpPr>
        <dsp:cNvPr id="0" name=""/>
        <dsp:cNvSpPr/>
      </dsp:nvSpPr>
      <dsp:spPr>
        <a:xfrm>
          <a:off x="0" y="539704"/>
          <a:ext cx="1663791" cy="166379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85F8734-B7A5-4271-9DC8-AD6D766FF204}" type="datetimeFigureOut">
              <a:rPr lang="en-US" smtClean="0"/>
              <a:t>9/19/2022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71A34D0A-FA05-4F06-9289-97DB30C61CE3}" type="slidenum">
              <a:rPr lang="en-US" smtClean="0"/>
              <a:t>‹#›</a:t>
            </a:fld>
            <a:endParaRPr lang="en-US"/>
          </a:p>
        </p:txBody>
      </p:sp>
    </p:spTree>
    <p:extLst>
      <p:ext uri="{BB962C8B-B14F-4D97-AF65-F5344CB8AC3E}">
        <p14:creationId xmlns:p14="http://schemas.microsoft.com/office/powerpoint/2010/main" val="3161658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758FCF8-9D12-47EC-9F4F-7ABE25FE7CBD}" type="datetimeFigureOut">
              <a:rPr lang="en-US" smtClean="0"/>
              <a:t>9/19/2022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F52D59D-B12A-4C20-B4A9-CA959A2D9BB8}" type="slidenum">
              <a:rPr lang="en-US" smtClean="0"/>
              <a:t>‹#›</a:t>
            </a:fld>
            <a:endParaRPr lang="en-US"/>
          </a:p>
        </p:txBody>
      </p:sp>
    </p:spTree>
    <p:extLst>
      <p:ext uri="{BB962C8B-B14F-4D97-AF65-F5344CB8AC3E}">
        <p14:creationId xmlns:p14="http://schemas.microsoft.com/office/powerpoint/2010/main" val="1996822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2D59D-B12A-4C20-B4A9-CA959A2D9BB8}" type="slidenum">
              <a:rPr lang="en-US" smtClean="0"/>
              <a:t>1</a:t>
            </a:fld>
            <a:endParaRPr lang="en-US"/>
          </a:p>
        </p:txBody>
      </p:sp>
    </p:spTree>
    <p:extLst>
      <p:ext uri="{BB962C8B-B14F-4D97-AF65-F5344CB8AC3E}">
        <p14:creationId xmlns:p14="http://schemas.microsoft.com/office/powerpoint/2010/main" val="3995689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2D59D-B12A-4C20-B4A9-CA959A2D9BB8}" type="slidenum">
              <a:rPr lang="en-US" smtClean="0"/>
              <a:t>16</a:t>
            </a:fld>
            <a:endParaRPr lang="en-US"/>
          </a:p>
        </p:txBody>
      </p:sp>
    </p:spTree>
    <p:extLst>
      <p:ext uri="{BB962C8B-B14F-4D97-AF65-F5344CB8AC3E}">
        <p14:creationId xmlns:p14="http://schemas.microsoft.com/office/powerpoint/2010/main" val="360175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2D59D-B12A-4C20-B4A9-CA959A2D9BB8}" type="slidenum">
              <a:rPr lang="en-US" smtClean="0"/>
              <a:t>17</a:t>
            </a:fld>
            <a:endParaRPr lang="en-US"/>
          </a:p>
        </p:txBody>
      </p:sp>
    </p:spTree>
    <p:extLst>
      <p:ext uri="{BB962C8B-B14F-4D97-AF65-F5344CB8AC3E}">
        <p14:creationId xmlns:p14="http://schemas.microsoft.com/office/powerpoint/2010/main" val="1533203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2D59D-B12A-4C20-B4A9-CA959A2D9BB8}" type="slidenum">
              <a:rPr lang="en-US" smtClean="0"/>
              <a:t>18</a:t>
            </a:fld>
            <a:endParaRPr lang="en-US"/>
          </a:p>
        </p:txBody>
      </p:sp>
    </p:spTree>
    <p:extLst>
      <p:ext uri="{BB962C8B-B14F-4D97-AF65-F5344CB8AC3E}">
        <p14:creationId xmlns:p14="http://schemas.microsoft.com/office/powerpoint/2010/main" val="2928508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2D59D-B12A-4C20-B4A9-CA959A2D9BB8}" type="slidenum">
              <a:rPr lang="en-US" smtClean="0"/>
              <a:t>19</a:t>
            </a:fld>
            <a:endParaRPr lang="en-US"/>
          </a:p>
        </p:txBody>
      </p:sp>
    </p:spTree>
    <p:extLst>
      <p:ext uri="{BB962C8B-B14F-4D97-AF65-F5344CB8AC3E}">
        <p14:creationId xmlns:p14="http://schemas.microsoft.com/office/powerpoint/2010/main" val="3836638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C720F445-5B2E-4378-AF13-3E5AD03D9C9D}" type="slidenum">
              <a:rPr lang="en-US" smtClean="0"/>
              <a:pPr>
                <a:defRPr/>
              </a:pPr>
              <a:t>‹#›</a:t>
            </a:fld>
            <a:endParaRPr lang="en-US"/>
          </a:p>
        </p:txBody>
      </p:sp>
    </p:spTree>
    <p:extLst>
      <p:ext uri="{BB962C8B-B14F-4D97-AF65-F5344CB8AC3E}">
        <p14:creationId xmlns:p14="http://schemas.microsoft.com/office/powerpoint/2010/main" val="431942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7EA5A214-2663-4304-8F87-E411418E54AC}" type="slidenum">
              <a:rPr lang="en-US" smtClean="0"/>
              <a:pPr>
                <a:defRPr/>
              </a:pPr>
              <a:t>‹#›</a:t>
            </a:fld>
            <a:endParaRPr lang="en-US"/>
          </a:p>
        </p:txBody>
      </p:sp>
    </p:spTree>
    <p:extLst>
      <p:ext uri="{BB962C8B-B14F-4D97-AF65-F5344CB8AC3E}">
        <p14:creationId xmlns:p14="http://schemas.microsoft.com/office/powerpoint/2010/main" val="1899813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7EA5A214-2663-4304-8F87-E411418E54AC}" type="slidenum">
              <a:rPr lang="en-US" smtClean="0"/>
              <a:pPr>
                <a:defRPr/>
              </a:pPr>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68770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7EA5A214-2663-4304-8F87-E411418E54AC}" type="slidenum">
              <a:rPr lang="en-US" smtClean="0"/>
              <a:pPr>
                <a:defRPr/>
              </a:pPr>
              <a:t>‹#›</a:t>
            </a:fld>
            <a:endParaRPr lang="en-US"/>
          </a:p>
        </p:txBody>
      </p:sp>
    </p:spTree>
    <p:extLst>
      <p:ext uri="{BB962C8B-B14F-4D97-AF65-F5344CB8AC3E}">
        <p14:creationId xmlns:p14="http://schemas.microsoft.com/office/powerpoint/2010/main" val="2100210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7EA5A214-2663-4304-8F87-E411418E54AC}" type="slidenum">
              <a:rPr lang="en-US" smtClean="0"/>
              <a:pPr>
                <a:defRPr/>
              </a:pPr>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67964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7EA5A214-2663-4304-8F87-E411418E54AC}" type="slidenum">
              <a:rPr lang="en-US" smtClean="0"/>
              <a:pPr>
                <a:defRPr/>
              </a:pPr>
              <a:t>‹#›</a:t>
            </a:fld>
            <a:endParaRPr lang="en-US"/>
          </a:p>
        </p:txBody>
      </p:sp>
    </p:spTree>
    <p:extLst>
      <p:ext uri="{BB962C8B-B14F-4D97-AF65-F5344CB8AC3E}">
        <p14:creationId xmlns:p14="http://schemas.microsoft.com/office/powerpoint/2010/main" val="3415972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B689A24D-3AC0-4408-888F-825A2A713421}" type="slidenum">
              <a:rPr lang="en-US" smtClean="0"/>
              <a:pPr>
                <a:defRPr/>
              </a:pPr>
              <a:t>‹#›</a:t>
            </a:fld>
            <a:endParaRPr lang="en-US"/>
          </a:p>
        </p:txBody>
      </p:sp>
    </p:spTree>
    <p:extLst>
      <p:ext uri="{BB962C8B-B14F-4D97-AF65-F5344CB8AC3E}">
        <p14:creationId xmlns:p14="http://schemas.microsoft.com/office/powerpoint/2010/main" val="3513996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D97E83C0-EFC1-4D37-A36B-2E3A15E871FB}" type="slidenum">
              <a:rPr lang="en-US" smtClean="0"/>
              <a:pPr>
                <a:defRPr/>
              </a:pPr>
              <a:t>‹#›</a:t>
            </a:fld>
            <a:endParaRPr lang="en-US"/>
          </a:p>
        </p:txBody>
      </p:sp>
    </p:spTree>
    <p:extLst>
      <p:ext uri="{BB962C8B-B14F-4D97-AF65-F5344CB8AC3E}">
        <p14:creationId xmlns:p14="http://schemas.microsoft.com/office/powerpoint/2010/main" val="2127470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70AC0B44-4ED7-44CB-9589-97E1AA77B6E8}" type="slidenum">
              <a:rPr lang="en-US" smtClean="0"/>
              <a:pPr>
                <a:defRPr/>
              </a:pPr>
              <a:t>‹#›</a:t>
            </a:fld>
            <a:endParaRPr lang="en-US"/>
          </a:p>
        </p:txBody>
      </p:sp>
    </p:spTree>
    <p:extLst>
      <p:ext uri="{BB962C8B-B14F-4D97-AF65-F5344CB8AC3E}">
        <p14:creationId xmlns:p14="http://schemas.microsoft.com/office/powerpoint/2010/main" val="1209187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63EDDA0A-BB63-4707-99BB-1CC5E1729C36}" type="slidenum">
              <a:rPr lang="en-US" smtClean="0"/>
              <a:pPr>
                <a:defRPr/>
              </a:pPr>
              <a:t>‹#›</a:t>
            </a:fld>
            <a:endParaRPr lang="en-US"/>
          </a:p>
        </p:txBody>
      </p:sp>
    </p:spTree>
    <p:extLst>
      <p:ext uri="{BB962C8B-B14F-4D97-AF65-F5344CB8AC3E}">
        <p14:creationId xmlns:p14="http://schemas.microsoft.com/office/powerpoint/2010/main" val="3212544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pPr>
              <a:defRPr/>
            </a:pPr>
            <a:fld id="{5B02D950-4974-4A63-B18E-79117508F8E0}" type="slidenum">
              <a:rPr lang="en-US" smtClean="0"/>
              <a:pPr>
                <a:defRPr/>
              </a:pPr>
              <a:t>‹#›</a:t>
            </a:fld>
            <a:endParaRPr lang="en-US"/>
          </a:p>
        </p:txBody>
      </p:sp>
    </p:spTree>
    <p:extLst>
      <p:ext uri="{BB962C8B-B14F-4D97-AF65-F5344CB8AC3E}">
        <p14:creationId xmlns:p14="http://schemas.microsoft.com/office/powerpoint/2010/main" val="392173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3802BD2D-E71C-4394-9E5C-579B356BA0D6}" type="slidenum">
              <a:rPr lang="en-US" smtClean="0"/>
              <a:pPr>
                <a:defRPr/>
              </a:pPr>
              <a:t>‹#›</a:t>
            </a:fld>
            <a:endParaRPr lang="en-US"/>
          </a:p>
        </p:txBody>
      </p:sp>
    </p:spTree>
    <p:extLst>
      <p:ext uri="{BB962C8B-B14F-4D97-AF65-F5344CB8AC3E}">
        <p14:creationId xmlns:p14="http://schemas.microsoft.com/office/powerpoint/2010/main" val="2691237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7952A14E-4410-4C14-AE55-523A4F2AE0C4}" type="slidenum">
              <a:rPr lang="en-US" smtClean="0"/>
              <a:pPr>
                <a:defRPr/>
              </a:pPr>
              <a:t>‹#›</a:t>
            </a:fld>
            <a:endParaRPr lang="en-US"/>
          </a:p>
        </p:txBody>
      </p:sp>
    </p:spTree>
    <p:extLst>
      <p:ext uri="{BB962C8B-B14F-4D97-AF65-F5344CB8AC3E}">
        <p14:creationId xmlns:p14="http://schemas.microsoft.com/office/powerpoint/2010/main" val="430274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EB946317-90A2-4EBD-88A2-1B10BFDD3550}" type="slidenum">
              <a:rPr lang="en-US" smtClean="0"/>
              <a:pPr>
                <a:defRPr/>
              </a:pPr>
              <a:t>‹#›</a:t>
            </a:fld>
            <a:endParaRPr lang="en-US"/>
          </a:p>
        </p:txBody>
      </p:sp>
    </p:spTree>
    <p:extLst>
      <p:ext uri="{BB962C8B-B14F-4D97-AF65-F5344CB8AC3E}">
        <p14:creationId xmlns:p14="http://schemas.microsoft.com/office/powerpoint/2010/main" val="1227089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1AD2E451-F36A-45B5-9F74-0BE6927EBA8A}" type="slidenum">
              <a:rPr lang="en-US" smtClean="0"/>
              <a:pPr>
                <a:defRPr/>
              </a:pPr>
              <a:t>‹#›</a:t>
            </a:fld>
            <a:endParaRPr lang="en-US"/>
          </a:p>
        </p:txBody>
      </p:sp>
    </p:spTree>
    <p:extLst>
      <p:ext uri="{BB962C8B-B14F-4D97-AF65-F5344CB8AC3E}">
        <p14:creationId xmlns:p14="http://schemas.microsoft.com/office/powerpoint/2010/main" val="1072209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C548B0F8-997F-4B90-AF46-1EC11930D47A}" type="slidenum">
              <a:rPr lang="en-US" smtClean="0"/>
              <a:pPr>
                <a:defRPr/>
              </a:pPr>
              <a:t>‹#›</a:t>
            </a:fld>
            <a:endParaRPr lang="en-US"/>
          </a:p>
        </p:txBody>
      </p:sp>
    </p:spTree>
    <p:extLst>
      <p:ext uri="{BB962C8B-B14F-4D97-AF65-F5344CB8AC3E}">
        <p14:creationId xmlns:p14="http://schemas.microsoft.com/office/powerpoint/2010/main" val="2830178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749"/>
            <a:ext cx="1952272"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a:defRPr/>
            </a:pPr>
            <a:fld id="{7EA5A214-2663-4304-8F87-E411418E54AC}" type="slidenum">
              <a:rPr lang="en-US" smtClean="0"/>
              <a:pPr>
                <a:defRPr/>
              </a:pPr>
              <a:t>‹#›</a:t>
            </a:fld>
            <a:endParaRPr lang="en-US"/>
          </a:p>
        </p:txBody>
      </p:sp>
      <p:pic>
        <p:nvPicPr>
          <p:cNvPr id="34" name="Picture 7" descr="413Tier 08ACD Bblank"/>
          <p:cNvPicPr>
            <a:picLocks noChangeAspect="1" noChangeArrowheads="1"/>
          </p:cNvPicPr>
          <p:nvPr userDrawn="1"/>
        </p:nvPicPr>
        <p:blipFill>
          <a:blip r:embed="rId18"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27548121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tif"/><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tif"/><Relationship Id="rId1" Type="http://schemas.openxmlformats.org/officeDocument/2006/relationships/slideLayout" Target="../slideLayouts/slideLayout2.xml"/><Relationship Id="rId5" Type="http://schemas.openxmlformats.org/officeDocument/2006/relationships/hyperlink" Target="http://www.collin.edu/gettingstarted/financialaid/index.html" TargetMode="External"/><Relationship Id="rId4" Type="http://schemas.openxmlformats.org/officeDocument/2006/relationships/hyperlink" Target="mailto:FinancialAid@collin.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ti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t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0"/>
            <a:ext cx="9144000" cy="6858000"/>
          </a:xfrm>
          <a:prstGeom prst="rect">
            <a:avLst/>
          </a:prstGeom>
        </p:spPr>
      </p:pic>
      <p:sp>
        <p:nvSpPr>
          <p:cNvPr id="2051" name="Rectangle 2"/>
          <p:cNvSpPr>
            <a:spLocks noGrp="1" noChangeArrowheads="1"/>
          </p:cNvSpPr>
          <p:nvPr>
            <p:ph type="ctrTitle"/>
          </p:nvPr>
        </p:nvSpPr>
        <p:spPr>
          <a:xfrm>
            <a:off x="457200" y="3440723"/>
            <a:ext cx="3886200" cy="2084986"/>
          </a:xfrm>
          <a:noFill/>
          <a:effectLst>
            <a:glow rad="228600">
              <a:schemeClr val="accent2">
                <a:satMod val="175000"/>
                <a:alpha val="40000"/>
              </a:schemeClr>
            </a:glow>
          </a:effectLst>
        </p:spPr>
        <p:txBody>
          <a:bodyPr>
            <a:normAutofit/>
          </a:bodyPr>
          <a:lstStyle/>
          <a:p>
            <a:pPr lvl="1" algn="l" defTabSz="457200" rtl="0">
              <a:spcBef>
                <a:spcPct val="0"/>
              </a:spcBef>
            </a:pPr>
            <a:r>
              <a:rPr lang="en-US" sz="2900" b="1" dirty="0">
                <a:solidFill>
                  <a:srgbClr val="083344"/>
                </a:solidFill>
                <a:effectLst/>
              </a:rPr>
              <a:t>The Financial Aid Office Presents…</a:t>
            </a:r>
            <a:br>
              <a:rPr lang="en-US" sz="2900" b="1" dirty="0">
                <a:solidFill>
                  <a:srgbClr val="083344"/>
                </a:solidFill>
                <a:effectLst/>
              </a:rPr>
            </a:br>
            <a:br>
              <a:rPr lang="en-US" sz="2900" b="1" dirty="0">
                <a:solidFill>
                  <a:srgbClr val="083344"/>
                </a:solidFill>
                <a:effectLst/>
              </a:rPr>
            </a:br>
            <a:r>
              <a:rPr lang="en-US" sz="2900" b="1" dirty="0">
                <a:solidFill>
                  <a:srgbClr val="083344"/>
                </a:solidFill>
              </a:rPr>
              <a:t>Financial Aid</a:t>
            </a:r>
            <a:endParaRPr lang="en-US" sz="3600" b="1" dirty="0">
              <a:solidFill>
                <a:srgbClr val="083344"/>
              </a:solidFill>
              <a:effectLs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914400"/>
            <a:ext cx="2418012" cy="18839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314" name="Title 1"/>
          <p:cNvSpPr>
            <a:spLocks noGrp="1"/>
          </p:cNvSpPr>
          <p:nvPr>
            <p:ph type="title"/>
          </p:nvPr>
        </p:nvSpPr>
        <p:spPr>
          <a:xfrm>
            <a:off x="609600" y="485775"/>
            <a:ext cx="7924800" cy="685800"/>
          </a:xfrm>
        </p:spPr>
        <p:txBody>
          <a:bodyPr/>
          <a:lstStyle/>
          <a:p>
            <a:pPr algn="ctr" eaLnBrk="1" hangingPunct="1"/>
            <a:r>
              <a:rPr lang="en-US" b="1" dirty="0">
                <a:solidFill>
                  <a:srgbClr val="083344"/>
                </a:solidFill>
              </a:rPr>
              <a:t>Frequent FAFSA Errors</a:t>
            </a:r>
          </a:p>
        </p:txBody>
      </p:sp>
      <p:sp>
        <p:nvSpPr>
          <p:cNvPr id="13315" name="Content Placeholder 2"/>
          <p:cNvSpPr>
            <a:spLocks noGrp="1"/>
          </p:cNvSpPr>
          <p:nvPr>
            <p:ph idx="1"/>
          </p:nvPr>
        </p:nvSpPr>
        <p:spPr>
          <a:xfrm>
            <a:off x="685800" y="1524000"/>
            <a:ext cx="8001000" cy="4876800"/>
          </a:xfrm>
        </p:spPr>
        <p:txBody>
          <a:bodyPr>
            <a:normAutofit/>
          </a:bodyPr>
          <a:lstStyle/>
          <a:p>
            <a:pPr eaLnBrk="1" hangingPunct="1">
              <a:spcBef>
                <a:spcPts val="2400"/>
              </a:spcBef>
              <a:buFontTx/>
              <a:buNone/>
            </a:pPr>
            <a:r>
              <a:rPr lang="en-US" dirty="0">
                <a:ea typeface="ＭＳ Ｐゴシック" pitchFamily="34" charset="-128"/>
              </a:rPr>
              <a:t>        </a:t>
            </a:r>
            <a:endParaRPr lang="en-US" sz="2400" dirty="0">
              <a:solidFill>
                <a:srgbClr val="083344"/>
              </a:solidFill>
            </a:endParaRPr>
          </a:p>
        </p:txBody>
      </p:sp>
      <p:sp>
        <p:nvSpPr>
          <p:cNvPr id="6" name="Content Placeholder 2"/>
          <p:cNvSpPr txBox="1">
            <a:spLocks/>
          </p:cNvSpPr>
          <p:nvPr/>
        </p:nvSpPr>
        <p:spPr>
          <a:xfrm>
            <a:off x="533400" y="1524000"/>
            <a:ext cx="8229600" cy="46482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fontAlgn="auto">
              <a:spcBef>
                <a:spcPts val="1200"/>
              </a:spcBef>
            </a:pPr>
            <a:r>
              <a:rPr lang="en-US" sz="2600" dirty="0">
                <a:solidFill>
                  <a:srgbClr val="083344"/>
                </a:solidFill>
              </a:rPr>
              <a:t> Numbers &amp; Dates</a:t>
            </a:r>
          </a:p>
          <a:p>
            <a:pPr lvl="1" fontAlgn="auto">
              <a:spcBef>
                <a:spcPts val="1200"/>
              </a:spcBef>
            </a:pPr>
            <a:r>
              <a:rPr lang="en-US" sz="2600" dirty="0">
                <a:solidFill>
                  <a:srgbClr val="083344"/>
                </a:solidFill>
              </a:rPr>
              <a:t> Divorced/Married/Widowed/Remarried</a:t>
            </a:r>
          </a:p>
          <a:p>
            <a:pPr lvl="1" fontAlgn="auto">
              <a:spcBef>
                <a:spcPts val="1200"/>
              </a:spcBef>
            </a:pPr>
            <a:r>
              <a:rPr lang="en-US" sz="2600" dirty="0">
                <a:solidFill>
                  <a:srgbClr val="083344"/>
                </a:solidFill>
              </a:rPr>
              <a:t> Income Earned/Income Tax Paid</a:t>
            </a:r>
          </a:p>
          <a:p>
            <a:pPr lvl="1" fontAlgn="auto">
              <a:spcBef>
                <a:spcPts val="1200"/>
              </a:spcBef>
            </a:pPr>
            <a:r>
              <a:rPr lang="en-US" sz="2600" dirty="0">
                <a:solidFill>
                  <a:srgbClr val="083344"/>
                </a:solidFill>
              </a:rPr>
              <a:t> Untaxed income</a:t>
            </a:r>
          </a:p>
          <a:p>
            <a:pPr lvl="1" fontAlgn="auto">
              <a:spcBef>
                <a:spcPts val="1200"/>
              </a:spcBef>
            </a:pPr>
            <a:r>
              <a:rPr lang="en-US" sz="2600" dirty="0">
                <a:solidFill>
                  <a:srgbClr val="083344"/>
                </a:solidFill>
              </a:rPr>
              <a:t> Household size</a:t>
            </a:r>
          </a:p>
          <a:p>
            <a:pPr lvl="1" fontAlgn="auto">
              <a:spcBef>
                <a:spcPts val="1200"/>
              </a:spcBef>
            </a:pPr>
            <a:r>
              <a:rPr lang="en-US" sz="2600" dirty="0">
                <a:solidFill>
                  <a:srgbClr val="083344"/>
                </a:solidFill>
              </a:rPr>
              <a:t> Number of household members in college</a:t>
            </a:r>
          </a:p>
          <a:p>
            <a:pPr lvl="1" fontAlgn="auto">
              <a:spcBef>
                <a:spcPts val="1200"/>
              </a:spcBef>
            </a:pPr>
            <a:r>
              <a:rPr lang="en-US" sz="2600" dirty="0">
                <a:solidFill>
                  <a:srgbClr val="083344"/>
                </a:solidFill>
              </a:rPr>
              <a:t> Real Estate &amp; Investment net worth</a:t>
            </a:r>
          </a:p>
          <a:p>
            <a:pPr lvl="1" fontAlgn="auto">
              <a:spcBef>
                <a:spcPts val="1200"/>
              </a:spcBef>
            </a:pPr>
            <a:r>
              <a:rPr lang="en-US" sz="2600" dirty="0">
                <a:solidFill>
                  <a:srgbClr val="083344"/>
                </a:solidFill>
              </a:rPr>
              <a:t> Assets</a:t>
            </a:r>
            <a:endParaRPr lang="en-US" sz="2400" dirty="0">
              <a:solidFill>
                <a:srgbClr val="083344"/>
              </a:solidFill>
            </a:endParaRPr>
          </a:p>
          <a:p>
            <a:pPr marL="0" indent="0" fontAlgn="auto">
              <a:spcBef>
                <a:spcPts val="1200"/>
              </a:spcBef>
              <a:buFont typeface="Wingdings 3" charset="2"/>
              <a:buNone/>
            </a:pPr>
            <a:endParaRPr lang="en-US" sz="100" dirty="0">
              <a:solidFill>
                <a:srgbClr val="083344"/>
              </a:solidFill>
            </a:endParaRPr>
          </a:p>
          <a:p>
            <a:pPr marL="0" indent="0" fontAlgn="auto">
              <a:spcBef>
                <a:spcPts val="1200"/>
              </a:spcBef>
              <a:buFont typeface="Wingdings 3" charset="2"/>
              <a:buNone/>
            </a:pPr>
            <a:endParaRPr lang="en-US"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338" name="Title 1"/>
          <p:cNvSpPr>
            <a:spLocks noGrp="1"/>
          </p:cNvSpPr>
          <p:nvPr>
            <p:ph type="title"/>
          </p:nvPr>
        </p:nvSpPr>
        <p:spPr>
          <a:xfrm>
            <a:off x="800100" y="457200"/>
            <a:ext cx="7924800" cy="685800"/>
          </a:xfrm>
        </p:spPr>
        <p:txBody>
          <a:bodyPr/>
          <a:lstStyle/>
          <a:p>
            <a:pPr algn="ctr" eaLnBrk="1" hangingPunct="1"/>
            <a:r>
              <a:rPr lang="en-US" b="1" dirty="0">
                <a:solidFill>
                  <a:srgbClr val="083344"/>
                </a:solidFill>
              </a:rPr>
              <a:t>FAFSA Processing Results</a:t>
            </a:r>
          </a:p>
        </p:txBody>
      </p:sp>
      <p:grpSp>
        <p:nvGrpSpPr>
          <p:cNvPr id="20" name="Group 19"/>
          <p:cNvGrpSpPr/>
          <p:nvPr/>
        </p:nvGrpSpPr>
        <p:grpSpPr>
          <a:xfrm>
            <a:off x="2133600" y="1466850"/>
            <a:ext cx="4871052" cy="4259313"/>
            <a:chOff x="2133600" y="1466850"/>
            <a:chExt cx="4871052" cy="4259313"/>
          </a:xfrm>
        </p:grpSpPr>
        <p:grpSp>
          <p:nvGrpSpPr>
            <p:cNvPr id="19" name="Group 18"/>
            <p:cNvGrpSpPr/>
            <p:nvPr/>
          </p:nvGrpSpPr>
          <p:grpSpPr>
            <a:xfrm>
              <a:off x="2133600" y="1466850"/>
              <a:ext cx="3205981" cy="4259313"/>
              <a:chOff x="2133600" y="1466850"/>
              <a:chExt cx="3205981" cy="4259313"/>
            </a:xfrm>
          </p:grpSpPr>
          <p:sp>
            <p:nvSpPr>
              <p:cNvPr id="3" name="Oval 2"/>
              <p:cNvSpPr>
                <a:spLocks noChangeAspect="1"/>
              </p:cNvSpPr>
              <p:nvPr/>
            </p:nvSpPr>
            <p:spPr>
              <a:xfrm>
                <a:off x="3804418" y="1524000"/>
                <a:ext cx="1535163" cy="1535163"/>
              </a:xfrm>
              <a:prstGeom prst="ellipse">
                <a:avLst/>
              </a:prstGeom>
              <a:solidFill>
                <a:srgbClr val="005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76D393F-205B-4B48-B071-EFB8956A976B}"/>
                  </a:ext>
                </a:extLst>
              </p:cNvPr>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1924" y="1466850"/>
                <a:ext cx="1200150" cy="1200150"/>
              </a:xfrm>
              <a:prstGeom prst="rect">
                <a:avLst/>
              </a:prstGeom>
              <a:noFill/>
            </p:spPr>
          </p:pic>
          <p:sp>
            <p:nvSpPr>
              <p:cNvPr id="14" name="TextBox 13">
                <a:extLst>
                  <a:ext uri="{FF2B5EF4-FFF2-40B4-BE49-F238E27FC236}">
                    <a16:creationId xmlns:a16="http://schemas.microsoft.com/office/drawing/2014/main" id="{61D05D6F-D416-46DA-91BE-8B8C6CE55177}"/>
                  </a:ext>
                </a:extLst>
              </p:cNvPr>
              <p:cNvSpPr txBox="1"/>
              <p:nvPr/>
            </p:nvSpPr>
            <p:spPr>
              <a:xfrm>
                <a:off x="4102562" y="2468046"/>
                <a:ext cx="938874"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FAFSA</a:t>
                </a:r>
              </a:p>
            </p:txBody>
          </p:sp>
          <p:grpSp>
            <p:nvGrpSpPr>
              <p:cNvPr id="9" name="Group 8"/>
              <p:cNvGrpSpPr/>
              <p:nvPr/>
            </p:nvGrpSpPr>
            <p:grpSpPr>
              <a:xfrm>
                <a:off x="2133600" y="4162425"/>
                <a:ext cx="1535163" cy="1563738"/>
                <a:chOff x="2133600" y="4162425"/>
                <a:chExt cx="1535163" cy="1563738"/>
              </a:xfrm>
            </p:grpSpPr>
            <p:sp>
              <p:nvSpPr>
                <p:cNvPr id="10" name="Oval 9"/>
                <p:cNvSpPr>
                  <a:spLocks noChangeAspect="1"/>
                </p:cNvSpPr>
                <p:nvPr/>
              </p:nvSpPr>
              <p:spPr>
                <a:xfrm>
                  <a:off x="2133600" y="4191000"/>
                  <a:ext cx="1535163" cy="1535163"/>
                </a:xfrm>
                <a:prstGeom prst="ellipse">
                  <a:avLst/>
                </a:prstGeom>
                <a:solidFill>
                  <a:srgbClr val="005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9">
                  <a:extLst>
                    <a:ext uri="{FF2B5EF4-FFF2-40B4-BE49-F238E27FC236}">
                      <a16:creationId xmlns:a16="http://schemas.microsoft.com/office/drawing/2014/main" id="{9B6A51AE-2757-4423-91FC-E3B11ECBC617}"/>
                    </a:ext>
                  </a:extLst>
                </p:cNvPr>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1113" y="4162425"/>
                  <a:ext cx="1080135" cy="1080135"/>
                </a:xfrm>
                <a:prstGeom prst="rect">
                  <a:avLst/>
                </a:prstGeom>
              </p:spPr>
            </p:pic>
            <p:sp>
              <p:nvSpPr>
                <p:cNvPr id="15" name="TextBox 14">
                  <a:extLst>
                    <a:ext uri="{FF2B5EF4-FFF2-40B4-BE49-F238E27FC236}">
                      <a16:creationId xmlns:a16="http://schemas.microsoft.com/office/drawing/2014/main" id="{8A981705-558B-453A-9764-10FE9D4DE5B3}"/>
                    </a:ext>
                  </a:extLst>
                </p:cNvPr>
                <p:cNvSpPr txBox="1"/>
                <p:nvPr/>
              </p:nvSpPr>
              <p:spPr>
                <a:xfrm>
                  <a:off x="2370868" y="5078006"/>
                  <a:ext cx="10427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College</a:t>
                  </a:r>
                </a:p>
              </p:txBody>
            </p:sp>
          </p:grpSp>
        </p:grpSp>
        <p:grpSp>
          <p:nvGrpSpPr>
            <p:cNvPr id="5" name="Group 4"/>
            <p:cNvGrpSpPr/>
            <p:nvPr/>
          </p:nvGrpSpPr>
          <p:grpSpPr>
            <a:xfrm>
              <a:off x="5469489" y="4102417"/>
              <a:ext cx="1535163" cy="1623746"/>
              <a:chOff x="5638800" y="4102417"/>
              <a:chExt cx="1535163" cy="1623746"/>
            </a:xfrm>
          </p:grpSpPr>
          <p:sp>
            <p:nvSpPr>
              <p:cNvPr id="11" name="Oval 10"/>
              <p:cNvSpPr>
                <a:spLocks noChangeAspect="1"/>
              </p:cNvSpPr>
              <p:nvPr/>
            </p:nvSpPr>
            <p:spPr>
              <a:xfrm>
                <a:off x="5638800" y="4191000"/>
                <a:ext cx="1535163" cy="1535163"/>
              </a:xfrm>
              <a:prstGeom prst="ellipse">
                <a:avLst/>
              </a:prstGeom>
              <a:solidFill>
                <a:srgbClr val="005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5">
                <a:extLst>
                  <a:ext uri="{FF2B5EF4-FFF2-40B4-BE49-F238E27FC236}">
                    <a16:creationId xmlns:a16="http://schemas.microsoft.com/office/drawing/2014/main" id="{3C281BB1-61A6-4900-9B40-BFBD10A763B9}"/>
                  </a:ext>
                </a:extLst>
              </p:cNvPr>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0936" y="4102417"/>
                <a:ext cx="1200150" cy="1200150"/>
              </a:xfrm>
              <a:prstGeom prst="rect">
                <a:avLst/>
              </a:prstGeom>
            </p:spPr>
          </p:pic>
          <p:sp>
            <p:nvSpPr>
              <p:cNvPr id="16" name="TextBox 15">
                <a:extLst>
                  <a:ext uri="{FF2B5EF4-FFF2-40B4-BE49-F238E27FC236}">
                    <a16:creationId xmlns:a16="http://schemas.microsoft.com/office/drawing/2014/main" id="{BB9C1C6B-8288-437B-89FC-735ACF9DA1EB}"/>
                  </a:ext>
                </a:extLst>
              </p:cNvPr>
              <p:cNvSpPr txBox="1"/>
              <p:nvPr/>
            </p:nvSpPr>
            <p:spPr>
              <a:xfrm>
                <a:off x="5891301" y="5058168"/>
                <a:ext cx="10427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Student</a:t>
                </a:r>
              </a:p>
            </p:txBody>
          </p:sp>
        </p:grpSp>
        <p:sp>
          <p:nvSpPr>
            <p:cNvPr id="17" name="Arrow: Right 12">
              <a:extLst>
                <a:ext uri="{FF2B5EF4-FFF2-40B4-BE49-F238E27FC236}">
                  <a16:creationId xmlns:a16="http://schemas.microsoft.com/office/drawing/2014/main" id="{6843D1B6-ABDE-4998-9F0F-9FA10872153E}"/>
                </a:ext>
              </a:extLst>
            </p:cNvPr>
            <p:cNvSpPr/>
            <p:nvPr/>
          </p:nvSpPr>
          <p:spPr>
            <a:xfrm rot="7578054">
              <a:off x="3233381" y="3422505"/>
              <a:ext cx="978408" cy="484632"/>
            </a:xfrm>
            <a:prstGeom prst="rightArrow">
              <a:avLst/>
            </a:prstGeom>
            <a:solidFill>
              <a:srgbClr val="005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3">
              <a:extLst>
                <a:ext uri="{FF2B5EF4-FFF2-40B4-BE49-F238E27FC236}">
                  <a16:creationId xmlns:a16="http://schemas.microsoft.com/office/drawing/2014/main" id="{A6C5E6F0-48F0-4410-B620-2589FCA103CF}"/>
                </a:ext>
              </a:extLst>
            </p:cNvPr>
            <p:cNvSpPr/>
            <p:nvPr/>
          </p:nvSpPr>
          <p:spPr>
            <a:xfrm rot="3385131">
              <a:off x="4961235" y="3400434"/>
              <a:ext cx="978408" cy="484632"/>
            </a:xfrm>
            <a:prstGeom prst="rightArrow">
              <a:avLst/>
            </a:prstGeom>
            <a:solidFill>
              <a:srgbClr val="005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6" name="Title 1"/>
          <p:cNvSpPr>
            <a:spLocks noGrp="1"/>
          </p:cNvSpPr>
          <p:nvPr>
            <p:ph type="title"/>
          </p:nvPr>
        </p:nvSpPr>
        <p:spPr>
          <a:xfrm>
            <a:off x="800100" y="457200"/>
            <a:ext cx="7924800" cy="685800"/>
          </a:xfrm>
        </p:spPr>
        <p:txBody>
          <a:bodyPr/>
          <a:lstStyle/>
          <a:p>
            <a:pPr algn="ctr" eaLnBrk="1" hangingPunct="1"/>
            <a:r>
              <a:rPr lang="en-US" b="1" dirty="0">
                <a:solidFill>
                  <a:srgbClr val="083344"/>
                </a:solidFill>
              </a:rPr>
              <a:t>Special Circumstances</a:t>
            </a:r>
          </a:p>
        </p:txBody>
      </p:sp>
      <p:sp>
        <p:nvSpPr>
          <p:cNvPr id="6" name="Content Placeholder 2"/>
          <p:cNvSpPr>
            <a:spLocks noGrp="1"/>
          </p:cNvSpPr>
          <p:nvPr>
            <p:ph idx="1"/>
          </p:nvPr>
        </p:nvSpPr>
        <p:spPr>
          <a:xfrm>
            <a:off x="485775" y="1524000"/>
            <a:ext cx="8305800" cy="4953000"/>
          </a:xfrm>
        </p:spPr>
        <p:txBody>
          <a:bodyPr>
            <a:normAutofit/>
          </a:bodyPr>
          <a:lstStyle/>
          <a:p>
            <a:pPr>
              <a:lnSpc>
                <a:spcPct val="90000"/>
              </a:lnSpc>
              <a:spcBef>
                <a:spcPts val="0"/>
              </a:spcBef>
            </a:pPr>
            <a:r>
              <a:rPr lang="en-US" sz="2600" dirty="0">
                <a:solidFill>
                  <a:srgbClr val="083344"/>
                </a:solidFill>
              </a:rPr>
              <a:t> Conditions exist that cannot be documented  </a:t>
            </a:r>
            <a:br>
              <a:rPr lang="en-US" sz="2600" dirty="0">
                <a:solidFill>
                  <a:srgbClr val="083344"/>
                </a:solidFill>
              </a:rPr>
            </a:br>
            <a:r>
              <a:rPr lang="en-US" sz="2600" dirty="0">
                <a:solidFill>
                  <a:srgbClr val="083344"/>
                </a:solidFill>
              </a:rPr>
              <a:t> with the FAFSA</a:t>
            </a:r>
          </a:p>
          <a:p>
            <a:pPr marL="0" indent="0">
              <a:lnSpc>
                <a:spcPct val="90000"/>
              </a:lnSpc>
              <a:spcBef>
                <a:spcPts val="0"/>
              </a:spcBef>
              <a:buNone/>
            </a:pPr>
            <a:endParaRPr lang="en-US" dirty="0">
              <a:solidFill>
                <a:srgbClr val="083344"/>
              </a:solidFill>
            </a:endParaRPr>
          </a:p>
          <a:p>
            <a:pPr>
              <a:lnSpc>
                <a:spcPct val="90000"/>
              </a:lnSpc>
              <a:spcBef>
                <a:spcPts val="0"/>
              </a:spcBef>
            </a:pPr>
            <a:r>
              <a:rPr lang="en-US" sz="2600" dirty="0">
                <a:solidFill>
                  <a:srgbClr val="083344"/>
                </a:solidFill>
              </a:rPr>
              <a:t> Submit written explanation and documentation </a:t>
            </a:r>
            <a:br>
              <a:rPr lang="en-US" sz="2600" dirty="0">
                <a:solidFill>
                  <a:srgbClr val="083344"/>
                </a:solidFill>
              </a:rPr>
            </a:br>
            <a:r>
              <a:rPr lang="en-US" sz="2600" dirty="0">
                <a:solidFill>
                  <a:srgbClr val="083344"/>
                </a:solidFill>
              </a:rPr>
              <a:t> to your college’s financial aid office</a:t>
            </a:r>
          </a:p>
          <a:p>
            <a:pPr marL="0" indent="0">
              <a:lnSpc>
                <a:spcPct val="90000"/>
              </a:lnSpc>
              <a:spcBef>
                <a:spcPts val="0"/>
              </a:spcBef>
              <a:buNone/>
            </a:pPr>
            <a:endParaRPr lang="en-US" dirty="0">
              <a:solidFill>
                <a:srgbClr val="083344"/>
              </a:solidFill>
            </a:endParaRPr>
          </a:p>
          <a:p>
            <a:pPr>
              <a:lnSpc>
                <a:spcPct val="90000"/>
              </a:lnSpc>
              <a:spcBef>
                <a:spcPts val="0"/>
              </a:spcBef>
            </a:pPr>
            <a:r>
              <a:rPr lang="en-US" sz="2600" dirty="0">
                <a:solidFill>
                  <a:srgbClr val="083344"/>
                </a:solidFill>
              </a:rPr>
              <a:t> College will review and may request additional </a:t>
            </a:r>
            <a:br>
              <a:rPr lang="en-US" sz="2600" dirty="0">
                <a:solidFill>
                  <a:srgbClr val="083344"/>
                </a:solidFill>
              </a:rPr>
            </a:br>
            <a:r>
              <a:rPr lang="en-US" sz="2600" dirty="0">
                <a:solidFill>
                  <a:srgbClr val="083344"/>
                </a:solidFill>
              </a:rPr>
              <a:t> information if necessary</a:t>
            </a:r>
          </a:p>
          <a:p>
            <a:pPr marL="0" indent="0">
              <a:lnSpc>
                <a:spcPct val="90000"/>
              </a:lnSpc>
              <a:spcBef>
                <a:spcPts val="0"/>
              </a:spcBef>
              <a:buNone/>
            </a:pPr>
            <a:endParaRPr lang="en-US" dirty="0">
              <a:solidFill>
                <a:srgbClr val="083344"/>
              </a:solidFill>
            </a:endParaRPr>
          </a:p>
          <a:p>
            <a:pPr>
              <a:lnSpc>
                <a:spcPct val="90000"/>
              </a:lnSpc>
              <a:spcBef>
                <a:spcPts val="0"/>
              </a:spcBef>
            </a:pPr>
            <a:r>
              <a:rPr lang="en-US" sz="2600" dirty="0">
                <a:solidFill>
                  <a:srgbClr val="083344"/>
                </a:solidFill>
              </a:rPr>
              <a:t> Decisions are final and cannot be appealed to </a:t>
            </a:r>
            <a:br>
              <a:rPr lang="en-US" sz="2600" dirty="0">
                <a:solidFill>
                  <a:srgbClr val="083344"/>
                </a:solidFill>
              </a:rPr>
            </a:br>
            <a:r>
              <a:rPr lang="en-US" sz="2600" dirty="0">
                <a:solidFill>
                  <a:srgbClr val="083344"/>
                </a:solidFill>
              </a:rPr>
              <a:t> the U.S. Department of Education</a:t>
            </a:r>
          </a:p>
          <a:p>
            <a:pPr marL="0" indent="0">
              <a:lnSpc>
                <a:spcPct val="90000"/>
              </a:lnSpc>
              <a:spcBef>
                <a:spcPts val="0"/>
              </a:spcBef>
              <a:buNone/>
            </a:pPr>
            <a:endParaRPr lang="en-US" dirty="0">
              <a:solidFill>
                <a:srgbClr val="083344"/>
              </a:solidFill>
            </a:endParaRPr>
          </a:p>
          <a:p>
            <a:pPr marL="0" indent="0">
              <a:lnSpc>
                <a:spcPct val="90000"/>
              </a:lnSpc>
              <a:spcBef>
                <a:spcPts val="0"/>
              </a:spcBef>
              <a:buNone/>
            </a:pPr>
            <a:endParaRPr lang="en-US" sz="2600" dirty="0">
              <a:solidFill>
                <a:srgbClr val="083344"/>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Title 1"/>
          <p:cNvSpPr>
            <a:spLocks noGrp="1"/>
          </p:cNvSpPr>
          <p:nvPr>
            <p:ph type="title"/>
          </p:nvPr>
        </p:nvSpPr>
        <p:spPr>
          <a:xfrm>
            <a:off x="723900" y="428625"/>
            <a:ext cx="7924800" cy="823690"/>
          </a:xfrm>
        </p:spPr>
        <p:txBody>
          <a:bodyPr/>
          <a:lstStyle/>
          <a:p>
            <a:pPr algn="ctr" eaLnBrk="1" hangingPunct="1"/>
            <a:r>
              <a:rPr lang="en-US" b="1" dirty="0">
                <a:solidFill>
                  <a:srgbClr val="083344"/>
                </a:solidFill>
              </a:rPr>
              <a:t>Examples</a:t>
            </a:r>
          </a:p>
        </p:txBody>
      </p:sp>
      <p:grpSp>
        <p:nvGrpSpPr>
          <p:cNvPr id="6" name="Group 5"/>
          <p:cNvGrpSpPr>
            <a:grpSpLocks noChangeAspect="1"/>
          </p:cNvGrpSpPr>
          <p:nvPr/>
        </p:nvGrpSpPr>
        <p:grpSpPr>
          <a:xfrm>
            <a:off x="838200" y="1524000"/>
            <a:ext cx="7200900" cy="4078624"/>
            <a:chOff x="130666" y="5357"/>
            <a:chExt cx="8660875" cy="5672225"/>
          </a:xfrm>
        </p:grpSpPr>
        <p:sp>
          <p:nvSpPr>
            <p:cNvPr id="7" name="Cloud Callout 6"/>
            <p:cNvSpPr/>
            <p:nvPr/>
          </p:nvSpPr>
          <p:spPr>
            <a:xfrm>
              <a:off x="6038270" y="5357"/>
              <a:ext cx="2753271" cy="2057400"/>
            </a:xfrm>
            <a:prstGeom prst="cloudCallout">
              <a:avLst>
                <a:gd name="adj1" fmla="val -23547"/>
                <a:gd name="adj2" fmla="val 148133"/>
              </a:avLst>
            </a:prstGeom>
            <a:solidFill>
              <a:schemeClr val="tx2">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Secondary school tuition</a:t>
              </a:r>
            </a:p>
          </p:txBody>
        </p:sp>
        <p:pic>
          <p:nvPicPr>
            <p:cNvPr id="8" name="Picture 2" descr="T:\NASFAA U\Video Design and Tools\Common Craft Cut-Outs\Pack_Scene_2_PNG_0\village_landscap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20182"/>
              <a:ext cx="8400488" cy="2057400"/>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257694" y="412880"/>
              <a:ext cx="4161663" cy="1939819"/>
            </a:xfrm>
            <a:prstGeom prst="cloudCallout">
              <a:avLst>
                <a:gd name="adj1" fmla="val 11247"/>
                <a:gd name="adj2" fmla="val 201667"/>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Unusual uncovered medical/dental expenses</a:t>
              </a:r>
            </a:p>
          </p:txBody>
        </p:sp>
        <p:sp>
          <p:nvSpPr>
            <p:cNvPr id="10" name="Cloud Callout 9"/>
            <p:cNvSpPr/>
            <p:nvPr/>
          </p:nvSpPr>
          <p:spPr>
            <a:xfrm>
              <a:off x="130666" y="2129018"/>
              <a:ext cx="2127260" cy="1527761"/>
            </a:xfrm>
            <a:prstGeom prst="cloudCallout">
              <a:avLst>
                <a:gd name="adj1" fmla="val -4410"/>
                <a:gd name="adj2" fmla="val 86662"/>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Parent or spouse death</a:t>
              </a:r>
            </a:p>
          </p:txBody>
        </p:sp>
        <p:sp>
          <p:nvSpPr>
            <p:cNvPr id="11" name="Cloud Callout 10"/>
            <p:cNvSpPr/>
            <p:nvPr/>
          </p:nvSpPr>
          <p:spPr>
            <a:xfrm>
              <a:off x="3211268" y="1071704"/>
              <a:ext cx="3478570" cy="1538473"/>
            </a:xfrm>
            <a:prstGeom prst="cloudCallout">
              <a:avLst>
                <a:gd name="adj1" fmla="val 26825"/>
                <a:gd name="adj2" fmla="val 120209"/>
              </a:avLst>
            </a:prstGeom>
            <a:solidFill>
              <a:schemeClr val="accent1">
                <a:lumMod val="7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Extraordinary dependent care </a:t>
              </a:r>
            </a:p>
          </p:txBody>
        </p:sp>
        <p:sp>
          <p:nvSpPr>
            <p:cNvPr id="12" name="Cloud Callout 11"/>
            <p:cNvSpPr/>
            <p:nvPr/>
          </p:nvSpPr>
          <p:spPr>
            <a:xfrm>
              <a:off x="1748444" y="2345860"/>
              <a:ext cx="2570647" cy="1186398"/>
            </a:xfrm>
            <a:prstGeom prst="cloudCallout">
              <a:avLst>
                <a:gd name="adj1" fmla="val 22900"/>
                <a:gd name="adj2" fmla="val 156468"/>
              </a:avLst>
            </a:prstGeom>
            <a:solidFill>
              <a:srgbClr val="7FA3C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Loss of employment</a:t>
              </a:r>
            </a:p>
          </p:txBody>
        </p:sp>
        <p:sp>
          <p:nvSpPr>
            <p:cNvPr id="13" name="Cloud Callout 12"/>
            <p:cNvSpPr/>
            <p:nvPr/>
          </p:nvSpPr>
          <p:spPr>
            <a:xfrm>
              <a:off x="4051522" y="2352698"/>
              <a:ext cx="2638316" cy="955411"/>
            </a:xfrm>
            <a:prstGeom prst="cloudCallout">
              <a:avLst>
                <a:gd name="adj1" fmla="val -35368"/>
                <a:gd name="adj2" fmla="val 1799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Divorc</a:t>
              </a:r>
              <a:r>
                <a:rPr lang="en-US" sz="2000" dirty="0">
                  <a:latin typeface="Arial" panose="020B0604020202020204" pitchFamily="34" charset="0"/>
                  <a:cs typeface="Arial" panose="020B0604020202020204" pitchFamily="34" charset="0"/>
                </a:rPr>
                <a:t>e</a:t>
              </a:r>
            </a:p>
          </p:txBody>
        </p:sp>
      </p:grpSp>
      <p:sp>
        <p:nvSpPr>
          <p:cNvPr id="16" name="Cloud Callout 2">
            <a:extLst>
              <a:ext uri="{FF2B5EF4-FFF2-40B4-BE49-F238E27FC236}">
                <a16:creationId xmlns:a16="http://schemas.microsoft.com/office/drawing/2014/main" id="{EE24C4B0-9059-45CF-9809-117CEECA1176}"/>
              </a:ext>
            </a:extLst>
          </p:cNvPr>
          <p:cNvSpPr>
            <a:spLocks noChangeAspect="1"/>
          </p:cNvSpPr>
          <p:nvPr/>
        </p:nvSpPr>
        <p:spPr>
          <a:xfrm>
            <a:off x="6223083" y="2866684"/>
            <a:ext cx="1956016" cy="1124631"/>
          </a:xfrm>
          <a:prstGeom prst="cloudCallout">
            <a:avLst>
              <a:gd name="adj1" fmla="val -8974"/>
              <a:gd name="adj2" fmla="val 130561"/>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Student cannot obtain parental information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Title 1"/>
          <p:cNvSpPr>
            <a:spLocks noGrp="1"/>
          </p:cNvSpPr>
          <p:nvPr>
            <p:ph type="title"/>
          </p:nvPr>
        </p:nvSpPr>
        <p:spPr>
          <a:xfrm>
            <a:off x="723900" y="428625"/>
            <a:ext cx="7924800" cy="823690"/>
          </a:xfrm>
        </p:spPr>
        <p:txBody>
          <a:bodyPr/>
          <a:lstStyle/>
          <a:p>
            <a:pPr algn="ctr" eaLnBrk="1" hangingPunct="1"/>
            <a:r>
              <a:rPr lang="en-US" b="1" dirty="0">
                <a:solidFill>
                  <a:srgbClr val="083344"/>
                </a:solidFill>
              </a:rPr>
              <a:t>FAFSA or TASFA</a:t>
            </a:r>
          </a:p>
        </p:txBody>
      </p:sp>
      <p:pic>
        <p:nvPicPr>
          <p:cNvPr id="3" name="Picture 2">
            <a:extLst>
              <a:ext uri="{FF2B5EF4-FFF2-40B4-BE49-F238E27FC236}">
                <a16:creationId xmlns:a16="http://schemas.microsoft.com/office/drawing/2014/main" id="{6F3BD923-EBD0-4385-8F20-0F340C25D623}"/>
              </a:ext>
            </a:extLst>
          </p:cNvPr>
          <p:cNvPicPr>
            <a:picLocks noChangeAspect="1"/>
          </p:cNvPicPr>
          <p:nvPr/>
        </p:nvPicPr>
        <p:blipFill>
          <a:blip r:embed="rId3"/>
          <a:stretch>
            <a:fillRect/>
          </a:stretch>
        </p:blipFill>
        <p:spPr>
          <a:xfrm>
            <a:off x="213704" y="1371600"/>
            <a:ext cx="8716591" cy="4839375"/>
          </a:xfrm>
          <a:prstGeom prst="rect">
            <a:avLst/>
          </a:prstGeom>
        </p:spPr>
      </p:pic>
    </p:spTree>
    <p:extLst>
      <p:ext uri="{BB962C8B-B14F-4D97-AF65-F5344CB8AC3E}">
        <p14:creationId xmlns:p14="http://schemas.microsoft.com/office/powerpoint/2010/main" val="220916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Title 1"/>
          <p:cNvSpPr>
            <a:spLocks noGrp="1"/>
          </p:cNvSpPr>
          <p:nvPr>
            <p:ph type="title"/>
          </p:nvPr>
        </p:nvSpPr>
        <p:spPr>
          <a:xfrm>
            <a:off x="723900" y="428624"/>
            <a:ext cx="7924800" cy="1095375"/>
          </a:xfrm>
        </p:spPr>
        <p:txBody>
          <a:bodyPr>
            <a:normAutofit fontScale="90000"/>
          </a:bodyPr>
          <a:lstStyle/>
          <a:p>
            <a:pPr algn="ctr" eaLnBrk="1" hangingPunct="1"/>
            <a:r>
              <a:rPr lang="en-US" b="1" dirty="0">
                <a:solidFill>
                  <a:srgbClr val="083344"/>
                </a:solidFill>
              </a:rPr>
              <a:t>Texas Application for State Financial Aid   (TASFA)</a:t>
            </a:r>
          </a:p>
        </p:txBody>
      </p:sp>
      <p:sp>
        <p:nvSpPr>
          <p:cNvPr id="6" name="TextBox 5">
            <a:extLst>
              <a:ext uri="{FF2B5EF4-FFF2-40B4-BE49-F238E27FC236}">
                <a16:creationId xmlns:a16="http://schemas.microsoft.com/office/drawing/2014/main" id="{026CB787-8463-4227-9696-3F1FE510575D}"/>
              </a:ext>
            </a:extLst>
          </p:cNvPr>
          <p:cNvSpPr txBox="1"/>
          <p:nvPr/>
        </p:nvSpPr>
        <p:spPr>
          <a:xfrm>
            <a:off x="457199" y="1559858"/>
            <a:ext cx="8404971" cy="4770537"/>
          </a:xfrm>
          <a:prstGeom prst="rect">
            <a:avLst/>
          </a:prstGeom>
          <a:noFill/>
        </p:spPr>
        <p:txBody>
          <a:bodyPr wrap="square" rtlCol="0">
            <a:spAutoFit/>
          </a:bodyPr>
          <a:lstStyle/>
          <a:p>
            <a:pPr marL="171450" indent="-171450">
              <a:buFont typeface="Arial" panose="020B0604020202020204" pitchFamily="34" charset="0"/>
              <a:buChar char="•"/>
            </a:pPr>
            <a:r>
              <a:rPr lang="en-US" sz="1600" dirty="0"/>
              <a:t>Students that are classified as Texas Residents but are not eligible to apply for federal financial aid using the FAFSA, may be eligible to complete the TASFA application. Generally speaking, these students do not meet the definition of citizen or eligible non-citizen.</a:t>
            </a:r>
          </a:p>
          <a:p>
            <a:endParaRPr lang="en-US" sz="1600" dirty="0"/>
          </a:p>
          <a:p>
            <a:pPr marL="171450" indent="-171450">
              <a:buFont typeface="Arial" panose="020B0604020202020204" pitchFamily="34" charset="0"/>
              <a:buChar char="•"/>
            </a:pPr>
            <a:r>
              <a:rPr lang="en-US" sz="1600" dirty="0"/>
              <a:t>The following are the state financial aid programs that TASFA students may be eligible for. Please check with the institution to determine the exact rules at that particular school: </a:t>
            </a:r>
          </a:p>
          <a:p>
            <a:pPr marL="628650" lvl="1" indent="-171450">
              <a:buFont typeface="Arial" panose="020B0604020202020204" pitchFamily="34" charset="0"/>
              <a:buChar char="•"/>
            </a:pPr>
            <a:r>
              <a:rPr lang="en-US" sz="1600" dirty="0"/>
              <a:t>Texas Equalization Grant (TEG) </a:t>
            </a:r>
          </a:p>
          <a:p>
            <a:pPr marL="628650" lvl="1" indent="-171450">
              <a:buFont typeface="Arial" panose="020B0604020202020204" pitchFamily="34" charset="0"/>
              <a:buChar char="•"/>
            </a:pPr>
            <a:r>
              <a:rPr lang="en-US" sz="1600" dirty="0"/>
              <a:t>TEXAS Grant (4 year universities only) </a:t>
            </a:r>
          </a:p>
          <a:p>
            <a:pPr marL="628650" lvl="1" indent="-171450">
              <a:buFont typeface="Arial" panose="020B0604020202020204" pitchFamily="34" charset="0"/>
              <a:buChar char="•"/>
            </a:pPr>
            <a:r>
              <a:rPr lang="en-US" sz="1600" dirty="0"/>
              <a:t>Texas College Work-Study </a:t>
            </a:r>
          </a:p>
          <a:p>
            <a:pPr marL="628650" lvl="1" indent="-171450">
              <a:buFont typeface="Arial" panose="020B0604020202020204" pitchFamily="34" charset="0"/>
              <a:buChar char="•"/>
            </a:pPr>
            <a:r>
              <a:rPr lang="en-US" sz="1600" dirty="0"/>
              <a:t>State Exemption Programs </a:t>
            </a:r>
          </a:p>
          <a:p>
            <a:pPr marL="628650" lvl="1" indent="-171450">
              <a:buFont typeface="Arial" panose="020B0604020202020204" pitchFamily="34" charset="0"/>
              <a:buChar char="•"/>
            </a:pPr>
            <a:r>
              <a:rPr lang="en-US" sz="1600" dirty="0"/>
              <a:t>College Access Loan (CAL)</a:t>
            </a:r>
          </a:p>
          <a:p>
            <a:pPr marL="628650" lvl="1" indent="-171450">
              <a:buFont typeface="Arial" panose="020B0604020202020204" pitchFamily="34" charset="0"/>
              <a:buChar char="•"/>
            </a:pPr>
            <a:endParaRPr lang="en-US" sz="1600" dirty="0"/>
          </a:p>
          <a:p>
            <a:pPr marL="628650" lvl="1" indent="-171450">
              <a:buFont typeface="Arial" panose="020B0604020202020204" pitchFamily="34" charset="0"/>
              <a:buChar char="•"/>
            </a:pPr>
            <a:endParaRPr lang="en-US" sz="1600" dirty="0"/>
          </a:p>
          <a:p>
            <a:pPr marL="628650" lvl="1" indent="-171450">
              <a:buFont typeface="Arial" panose="020B0604020202020204" pitchFamily="34" charset="0"/>
              <a:buChar char="•"/>
            </a:pPr>
            <a:endParaRPr lang="en-US" sz="1600" dirty="0"/>
          </a:p>
          <a:p>
            <a:pPr marL="628650" lvl="1"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English and Spanish applications can be found at: http://www.collegeforalltexans.com/index.cfm?objectid=A3119543 -CBF8-C202-F1B0EEFD5F4B9805</a:t>
            </a:r>
          </a:p>
        </p:txBody>
      </p:sp>
      <p:pic>
        <p:nvPicPr>
          <p:cNvPr id="8" name="Picture 7">
            <a:extLst>
              <a:ext uri="{FF2B5EF4-FFF2-40B4-BE49-F238E27FC236}">
                <a16:creationId xmlns:a16="http://schemas.microsoft.com/office/drawing/2014/main" id="{2E63D6E3-AB01-4021-A006-3254E8EA7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3429000"/>
            <a:ext cx="2156571" cy="2156571"/>
          </a:xfrm>
          <a:prstGeom prst="rect">
            <a:avLst/>
          </a:prstGeom>
        </p:spPr>
      </p:pic>
    </p:spTree>
    <p:extLst>
      <p:ext uri="{BB962C8B-B14F-4D97-AF65-F5344CB8AC3E}">
        <p14:creationId xmlns:p14="http://schemas.microsoft.com/office/powerpoint/2010/main" val="737121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4" name="Title 1"/>
          <p:cNvSpPr>
            <a:spLocks noGrp="1"/>
          </p:cNvSpPr>
          <p:nvPr>
            <p:ph type="title"/>
          </p:nvPr>
        </p:nvSpPr>
        <p:spPr>
          <a:xfrm>
            <a:off x="800100" y="433610"/>
            <a:ext cx="7848600" cy="671290"/>
          </a:xfrm>
        </p:spPr>
        <p:txBody>
          <a:bodyPr/>
          <a:lstStyle/>
          <a:p>
            <a:pPr algn="ctr" eaLnBrk="1" hangingPunct="1"/>
            <a:r>
              <a:rPr lang="en-US" b="1" dirty="0">
                <a:solidFill>
                  <a:srgbClr val="083344"/>
                </a:solidFill>
              </a:rPr>
              <a:t>Scholarships</a:t>
            </a:r>
          </a:p>
        </p:txBody>
      </p:sp>
      <p:sp>
        <p:nvSpPr>
          <p:cNvPr id="18435" name="Content Placeholder 2"/>
          <p:cNvSpPr>
            <a:spLocks noGrp="1"/>
          </p:cNvSpPr>
          <p:nvPr>
            <p:ph idx="1"/>
          </p:nvPr>
        </p:nvSpPr>
        <p:spPr>
          <a:xfrm>
            <a:off x="685800" y="1371600"/>
            <a:ext cx="6400800" cy="4953000"/>
          </a:xfrm>
        </p:spPr>
        <p:txBody>
          <a:bodyPr>
            <a:normAutofit/>
          </a:bodyPr>
          <a:lstStyle/>
          <a:p>
            <a:pPr>
              <a:spcBef>
                <a:spcPts val="0"/>
              </a:spcBef>
            </a:pPr>
            <a:r>
              <a:rPr lang="en-US" sz="2800" dirty="0">
                <a:solidFill>
                  <a:srgbClr val="083344"/>
                </a:solidFill>
              </a:rPr>
              <a:t>A scholarship is money given by individuals, companies or organizations based either on need, merit, or some other qualification.  </a:t>
            </a:r>
          </a:p>
          <a:p>
            <a:pPr marL="0" indent="0">
              <a:spcBef>
                <a:spcPts val="0"/>
              </a:spcBef>
              <a:buNone/>
            </a:pPr>
            <a:endParaRPr lang="en-US" sz="1600" dirty="0">
              <a:solidFill>
                <a:srgbClr val="083344"/>
              </a:solidFill>
            </a:endParaRPr>
          </a:p>
          <a:p>
            <a:pPr>
              <a:spcBef>
                <a:spcPts val="0"/>
              </a:spcBef>
            </a:pPr>
            <a:r>
              <a:rPr lang="en-US" sz="2800" dirty="0">
                <a:solidFill>
                  <a:srgbClr val="083344"/>
                </a:solidFill>
              </a:rPr>
              <a:t>Considered “gift aid”, which means free money</a:t>
            </a:r>
          </a:p>
          <a:p>
            <a:pPr marL="0" indent="0">
              <a:spcBef>
                <a:spcPts val="0"/>
              </a:spcBef>
              <a:buNone/>
            </a:pPr>
            <a:endParaRPr lang="en-US" sz="1600" dirty="0">
              <a:solidFill>
                <a:srgbClr val="083344"/>
              </a:solidFill>
            </a:endParaRPr>
          </a:p>
          <a:p>
            <a:pPr>
              <a:spcBef>
                <a:spcPts val="0"/>
              </a:spcBef>
            </a:pPr>
            <a:r>
              <a:rPr lang="en-US" sz="2800" dirty="0">
                <a:solidFill>
                  <a:srgbClr val="083344"/>
                </a:solidFill>
              </a:rPr>
              <a:t>Does not usually require you to file a FAFSA (check with donor)</a:t>
            </a:r>
          </a:p>
          <a:p>
            <a:pPr marL="0" indent="0">
              <a:lnSpc>
                <a:spcPct val="90000"/>
              </a:lnSpc>
              <a:spcBef>
                <a:spcPts val="0"/>
              </a:spcBef>
              <a:buNone/>
            </a:pPr>
            <a:endParaRPr lang="en-US" sz="2900" dirty="0">
              <a:solidFill>
                <a:srgbClr val="083344"/>
              </a:solidFill>
            </a:endParaRPr>
          </a:p>
        </p:txBody>
      </p:sp>
      <p:pic>
        <p:nvPicPr>
          <p:cNvPr id="9" name="Picture 8" descr="Mitt Romney: Make Politics Hilarious Again. | The Byronic Man"/>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2450123"/>
            <a:ext cx="1280160" cy="1761941"/>
          </a:xfrm>
          <a:prstGeom prst="rect">
            <a:avLst/>
          </a:prstGeom>
          <a:ln>
            <a:solidFill>
              <a:srgbClr val="003960"/>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4" name="Title 1"/>
          <p:cNvSpPr>
            <a:spLocks noGrp="1"/>
          </p:cNvSpPr>
          <p:nvPr>
            <p:ph type="title"/>
          </p:nvPr>
        </p:nvSpPr>
        <p:spPr>
          <a:xfrm>
            <a:off x="800100" y="433610"/>
            <a:ext cx="7848600" cy="671290"/>
          </a:xfrm>
        </p:spPr>
        <p:txBody>
          <a:bodyPr/>
          <a:lstStyle/>
          <a:p>
            <a:pPr algn="ctr" eaLnBrk="1" hangingPunct="1"/>
            <a:r>
              <a:rPr lang="en-US" b="1" dirty="0">
                <a:solidFill>
                  <a:srgbClr val="083344"/>
                </a:solidFill>
              </a:rPr>
              <a:t>Suggested Sequence</a:t>
            </a:r>
          </a:p>
        </p:txBody>
      </p:sp>
      <p:sp>
        <p:nvSpPr>
          <p:cNvPr id="18435" name="Content Placeholder 2"/>
          <p:cNvSpPr>
            <a:spLocks noGrp="1"/>
          </p:cNvSpPr>
          <p:nvPr>
            <p:ph idx="1"/>
          </p:nvPr>
        </p:nvSpPr>
        <p:spPr>
          <a:xfrm>
            <a:off x="561975" y="1371600"/>
            <a:ext cx="8077200" cy="4953000"/>
          </a:xfrm>
        </p:spPr>
        <p:txBody>
          <a:bodyPr>
            <a:normAutofit/>
          </a:bodyPr>
          <a:lstStyle/>
          <a:p>
            <a:pPr marL="0" indent="0">
              <a:spcBef>
                <a:spcPct val="0"/>
              </a:spcBef>
              <a:buNone/>
            </a:pPr>
            <a:r>
              <a:rPr lang="en-US" sz="2900" dirty="0">
                <a:solidFill>
                  <a:srgbClr val="083344"/>
                </a:solidFill>
              </a:rPr>
              <a:t>To maximize your scholarship odds, apply in the following order:</a:t>
            </a:r>
          </a:p>
          <a:p>
            <a:pPr>
              <a:spcBef>
                <a:spcPct val="0"/>
              </a:spcBef>
              <a:buNone/>
            </a:pPr>
            <a:endParaRPr lang="en-US" sz="800" dirty="0">
              <a:solidFill>
                <a:srgbClr val="083344"/>
              </a:solidFill>
            </a:endParaRPr>
          </a:p>
          <a:p>
            <a:pPr>
              <a:spcBef>
                <a:spcPct val="0"/>
              </a:spcBef>
              <a:buNone/>
            </a:pPr>
            <a:endParaRPr lang="en-US" sz="200" dirty="0">
              <a:solidFill>
                <a:srgbClr val="083344"/>
              </a:solidFill>
            </a:endParaRPr>
          </a:p>
          <a:p>
            <a:r>
              <a:rPr lang="en-US" sz="2900" dirty="0">
                <a:solidFill>
                  <a:srgbClr val="083344"/>
                </a:solidFill>
              </a:rPr>
              <a:t>The college(s) you are attending</a:t>
            </a:r>
          </a:p>
          <a:p>
            <a:pPr lvl="1">
              <a:buFont typeface="Wingdings" panose="05000000000000000000" pitchFamily="2" charset="2"/>
              <a:buChar char="Ø"/>
            </a:pPr>
            <a:r>
              <a:rPr lang="en-US" sz="2400" dirty="0">
                <a:solidFill>
                  <a:srgbClr val="083344"/>
                </a:solidFill>
              </a:rPr>
              <a:t>Don’t forget to speak to the department of your major. These scholarships are often not advertised.</a:t>
            </a:r>
          </a:p>
          <a:p>
            <a:pPr marL="0" indent="0">
              <a:buNone/>
            </a:pPr>
            <a:endParaRPr lang="en-US" sz="600" dirty="0">
              <a:solidFill>
                <a:srgbClr val="083344"/>
              </a:solidFill>
            </a:endParaRPr>
          </a:p>
          <a:p>
            <a:pPr>
              <a:spcBef>
                <a:spcPts val="0"/>
              </a:spcBef>
            </a:pPr>
            <a:r>
              <a:rPr lang="en-US" sz="2900" dirty="0">
                <a:solidFill>
                  <a:srgbClr val="083344"/>
                </a:solidFill>
              </a:rPr>
              <a:t>Local companies, organizations, houses of worship, etc. </a:t>
            </a:r>
          </a:p>
          <a:p>
            <a:pPr marL="0" indent="0">
              <a:spcBef>
                <a:spcPts val="0"/>
              </a:spcBef>
              <a:buNone/>
            </a:pPr>
            <a:endParaRPr lang="en-US" sz="1200" dirty="0">
              <a:solidFill>
                <a:srgbClr val="083344"/>
              </a:solidFill>
            </a:endParaRPr>
          </a:p>
          <a:p>
            <a:pPr>
              <a:spcBef>
                <a:spcPts val="0"/>
              </a:spcBef>
            </a:pPr>
            <a:r>
              <a:rPr lang="en-US" sz="2900" dirty="0">
                <a:solidFill>
                  <a:srgbClr val="083344"/>
                </a:solidFill>
              </a:rPr>
              <a:t>National scholarships/big search engines </a:t>
            </a:r>
          </a:p>
          <a:p>
            <a:pPr lvl="1" fontAlgn="auto">
              <a:lnSpc>
                <a:spcPct val="90000"/>
              </a:lnSpc>
              <a:spcBef>
                <a:spcPts val="0"/>
              </a:spcBef>
              <a:buFont typeface="Wingdings" panose="05000000000000000000" pitchFamily="2" charset="2"/>
              <a:buChar char="Ø"/>
            </a:pPr>
            <a:endParaRPr lang="en-US" sz="2800" dirty="0">
              <a:solidFill>
                <a:srgbClr val="083344"/>
              </a:solidFill>
            </a:endParaRPr>
          </a:p>
          <a:p>
            <a:pPr fontAlgn="auto">
              <a:lnSpc>
                <a:spcPct val="90000"/>
              </a:lnSpc>
              <a:spcBef>
                <a:spcPts val="0"/>
              </a:spcBef>
              <a:buFontTx/>
              <a:buNone/>
            </a:pPr>
            <a:endParaRPr lang="en-US" dirty="0"/>
          </a:p>
          <a:p>
            <a:pPr fontAlgn="auto">
              <a:lnSpc>
                <a:spcPct val="80000"/>
              </a:lnSpc>
              <a:buFontTx/>
              <a:buNone/>
            </a:pPr>
            <a:endParaRPr lang="en-US" sz="2800" dirty="0"/>
          </a:p>
          <a:p>
            <a:pPr marL="0" indent="0">
              <a:lnSpc>
                <a:spcPct val="90000"/>
              </a:lnSpc>
              <a:spcBef>
                <a:spcPts val="0"/>
              </a:spcBef>
              <a:buNone/>
            </a:pPr>
            <a:endParaRPr lang="en-US" sz="2900" dirty="0">
              <a:solidFill>
                <a:srgbClr val="083344"/>
              </a:solidFill>
            </a:endParaRPr>
          </a:p>
        </p:txBody>
      </p:sp>
    </p:spTree>
    <p:extLst>
      <p:ext uri="{BB962C8B-B14F-4D97-AF65-F5344CB8AC3E}">
        <p14:creationId xmlns:p14="http://schemas.microsoft.com/office/powerpoint/2010/main" val="1610390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4" name="Title 1"/>
          <p:cNvSpPr>
            <a:spLocks noGrp="1"/>
          </p:cNvSpPr>
          <p:nvPr>
            <p:ph type="title"/>
          </p:nvPr>
        </p:nvSpPr>
        <p:spPr>
          <a:xfrm>
            <a:off x="800100" y="433610"/>
            <a:ext cx="7848600" cy="671290"/>
          </a:xfrm>
        </p:spPr>
        <p:txBody>
          <a:bodyPr/>
          <a:lstStyle/>
          <a:p>
            <a:pPr algn="ctr" eaLnBrk="1" hangingPunct="1"/>
            <a:r>
              <a:rPr lang="en-US" b="1" dirty="0">
                <a:solidFill>
                  <a:srgbClr val="083344"/>
                </a:solidFill>
              </a:rPr>
              <a:t>Scholarship Scams</a:t>
            </a:r>
          </a:p>
        </p:txBody>
      </p:sp>
      <p:sp>
        <p:nvSpPr>
          <p:cNvPr id="18435" name="Content Placeholder 2"/>
          <p:cNvSpPr>
            <a:spLocks noGrp="1"/>
          </p:cNvSpPr>
          <p:nvPr>
            <p:ph idx="1"/>
          </p:nvPr>
        </p:nvSpPr>
        <p:spPr>
          <a:xfrm>
            <a:off x="685800" y="1447800"/>
            <a:ext cx="7391400" cy="5029200"/>
          </a:xfrm>
        </p:spPr>
        <p:txBody>
          <a:bodyPr>
            <a:normAutofit fontScale="85000" lnSpcReduction="20000"/>
          </a:bodyPr>
          <a:lstStyle/>
          <a:p>
            <a:pPr marL="0" indent="0">
              <a:buNone/>
              <a:defRPr/>
            </a:pPr>
            <a:r>
              <a:rPr lang="en-US" sz="3200" dirty="0"/>
              <a:t>Be alert for the following red flags:</a:t>
            </a:r>
          </a:p>
          <a:p>
            <a:pPr marL="0" indent="0">
              <a:buNone/>
              <a:defRPr/>
            </a:pPr>
            <a:endParaRPr lang="en-US" sz="1400" dirty="0"/>
          </a:p>
          <a:p>
            <a:pPr>
              <a:lnSpc>
                <a:spcPct val="90000"/>
              </a:lnSpc>
              <a:spcBef>
                <a:spcPts val="0"/>
              </a:spcBef>
              <a:defRPr/>
            </a:pPr>
            <a:r>
              <a:rPr lang="en-US" sz="3000" dirty="0"/>
              <a:t> A scholarship is guaranteed or your money back</a:t>
            </a:r>
          </a:p>
          <a:p>
            <a:pPr marL="0" indent="0">
              <a:lnSpc>
                <a:spcPct val="90000"/>
              </a:lnSpc>
              <a:spcBef>
                <a:spcPts val="0"/>
              </a:spcBef>
              <a:buNone/>
              <a:defRPr/>
            </a:pPr>
            <a:endParaRPr lang="en-US" sz="3000" dirty="0"/>
          </a:p>
          <a:p>
            <a:pPr>
              <a:lnSpc>
                <a:spcPct val="90000"/>
              </a:lnSpc>
              <a:spcBef>
                <a:spcPts val="0"/>
              </a:spcBef>
              <a:defRPr/>
            </a:pPr>
            <a:r>
              <a:rPr lang="en-US" sz="3000" dirty="0"/>
              <a:t> Credit card or bank information to “hold” 	scholarship</a:t>
            </a:r>
          </a:p>
          <a:p>
            <a:pPr marL="0" indent="0">
              <a:lnSpc>
                <a:spcPct val="90000"/>
              </a:lnSpc>
              <a:spcBef>
                <a:spcPts val="0"/>
              </a:spcBef>
              <a:buNone/>
              <a:defRPr/>
            </a:pPr>
            <a:endParaRPr lang="en-US" sz="3000" dirty="0"/>
          </a:p>
          <a:p>
            <a:pPr>
              <a:lnSpc>
                <a:spcPct val="90000"/>
              </a:lnSpc>
              <a:spcBef>
                <a:spcPts val="0"/>
              </a:spcBef>
              <a:defRPr/>
            </a:pPr>
            <a:r>
              <a:rPr lang="en-US" sz="3000" dirty="0"/>
              <a:t> Vague or no contact information</a:t>
            </a:r>
          </a:p>
          <a:p>
            <a:pPr marL="0" indent="0">
              <a:lnSpc>
                <a:spcPct val="90000"/>
              </a:lnSpc>
              <a:spcBef>
                <a:spcPts val="0"/>
              </a:spcBef>
              <a:buNone/>
              <a:defRPr/>
            </a:pPr>
            <a:endParaRPr lang="en-US" sz="3000" dirty="0"/>
          </a:p>
          <a:p>
            <a:pPr>
              <a:lnSpc>
                <a:spcPct val="90000"/>
              </a:lnSpc>
              <a:spcBef>
                <a:spcPts val="0"/>
              </a:spcBef>
              <a:defRPr/>
            </a:pPr>
            <a:r>
              <a:rPr lang="en-US" sz="3000" dirty="0"/>
              <a:t>“You’ve been selected” or “You’re a finalist” in 	a contest you didn’t enter</a:t>
            </a:r>
          </a:p>
          <a:p>
            <a:pPr marL="0" indent="0">
              <a:lnSpc>
                <a:spcPct val="90000"/>
              </a:lnSpc>
              <a:spcBef>
                <a:spcPts val="0"/>
              </a:spcBef>
              <a:buNone/>
              <a:defRPr/>
            </a:pPr>
            <a:endParaRPr lang="en-US" sz="3000" dirty="0"/>
          </a:p>
          <a:p>
            <a:pPr>
              <a:lnSpc>
                <a:spcPct val="90000"/>
              </a:lnSpc>
              <a:spcBef>
                <a:spcPts val="0"/>
              </a:spcBef>
              <a:defRPr/>
            </a:pPr>
            <a:r>
              <a:rPr lang="en-US" sz="3000" dirty="0"/>
              <a:t> “You can’t get this information anywhere </a:t>
            </a:r>
            <a:br>
              <a:rPr lang="en-US" sz="3000" dirty="0"/>
            </a:br>
            <a:r>
              <a:rPr lang="en-US" sz="3000" dirty="0"/>
              <a:t> else”</a:t>
            </a:r>
          </a:p>
          <a:p>
            <a:pPr marL="0" indent="0">
              <a:lnSpc>
                <a:spcPct val="90000"/>
              </a:lnSpc>
              <a:spcBef>
                <a:spcPts val="0"/>
              </a:spcBef>
              <a:buNone/>
              <a:defRPr/>
            </a:pPr>
            <a:endParaRPr lang="en-US" sz="3000" dirty="0"/>
          </a:p>
          <a:p>
            <a:pPr>
              <a:lnSpc>
                <a:spcPct val="90000"/>
              </a:lnSpc>
              <a:spcBef>
                <a:spcPts val="0"/>
              </a:spcBef>
              <a:defRPr/>
            </a:pPr>
            <a:r>
              <a:rPr lang="en-US" sz="3000" dirty="0"/>
              <a:t> Masquerading as a government agency</a:t>
            </a:r>
          </a:p>
          <a:p>
            <a:pPr marL="0" indent="0">
              <a:lnSpc>
                <a:spcPct val="90000"/>
              </a:lnSpc>
              <a:spcBef>
                <a:spcPts val="0"/>
              </a:spcBef>
              <a:buNone/>
            </a:pPr>
            <a:endParaRPr lang="en-US" sz="2900" dirty="0">
              <a:solidFill>
                <a:srgbClr val="083344"/>
              </a:solidFill>
            </a:endParaRPr>
          </a:p>
        </p:txBody>
      </p:sp>
      <p:pic>
        <p:nvPicPr>
          <p:cNvPr id="2" name="Picture 1" descr="Clipart - Hirnlichtspiele's &lt;strong&gt;red&lt;/strong&gt; &lt;strong&gt;flag&lt;/strong&gt; vectorized"/>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1447800"/>
            <a:ext cx="886968" cy="852229"/>
          </a:xfrm>
          <a:prstGeom prst="rect">
            <a:avLst/>
          </a:prstGeom>
        </p:spPr>
      </p:pic>
    </p:spTree>
    <p:extLst>
      <p:ext uri="{BB962C8B-B14F-4D97-AF65-F5344CB8AC3E}">
        <p14:creationId xmlns:p14="http://schemas.microsoft.com/office/powerpoint/2010/main" val="3444984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4" name="Title 1"/>
          <p:cNvSpPr>
            <a:spLocks noGrp="1"/>
          </p:cNvSpPr>
          <p:nvPr>
            <p:ph type="title"/>
          </p:nvPr>
        </p:nvSpPr>
        <p:spPr>
          <a:xfrm>
            <a:off x="800100" y="457200"/>
            <a:ext cx="7848600" cy="762000"/>
          </a:xfrm>
        </p:spPr>
        <p:txBody>
          <a:bodyPr/>
          <a:lstStyle/>
          <a:p>
            <a:pPr algn="ctr" eaLnBrk="1" hangingPunct="1"/>
            <a:r>
              <a:rPr lang="en-US" b="1" dirty="0">
                <a:solidFill>
                  <a:srgbClr val="083344"/>
                </a:solidFill>
              </a:rPr>
              <a:t>Scam Alert cont.</a:t>
            </a:r>
          </a:p>
        </p:txBody>
      </p:sp>
      <p:sp>
        <p:nvSpPr>
          <p:cNvPr id="18435" name="Content Placeholder 2"/>
          <p:cNvSpPr>
            <a:spLocks noGrp="1"/>
          </p:cNvSpPr>
          <p:nvPr>
            <p:ph idx="1"/>
          </p:nvPr>
        </p:nvSpPr>
        <p:spPr>
          <a:xfrm>
            <a:off x="685800" y="1447800"/>
            <a:ext cx="8077200" cy="5029200"/>
          </a:xfrm>
        </p:spPr>
        <p:txBody>
          <a:bodyPr>
            <a:normAutofit/>
          </a:bodyPr>
          <a:lstStyle/>
          <a:p>
            <a:pPr eaLnBrk="1" hangingPunct="1">
              <a:buNone/>
            </a:pPr>
            <a:r>
              <a:rPr lang="en-US" sz="2900" dirty="0">
                <a:solidFill>
                  <a:srgbClr val="083344"/>
                </a:solidFill>
              </a:rPr>
              <a:t>Scholarship scams are against the law!</a:t>
            </a:r>
          </a:p>
          <a:p>
            <a:pPr eaLnBrk="1" hangingPunct="1">
              <a:buNone/>
            </a:pPr>
            <a:endParaRPr lang="en-US" sz="1200" dirty="0">
              <a:solidFill>
                <a:srgbClr val="083344"/>
              </a:solidFill>
            </a:endParaRPr>
          </a:p>
          <a:p>
            <a:pPr eaLnBrk="1" hangingPunct="1">
              <a:lnSpc>
                <a:spcPct val="90000"/>
              </a:lnSpc>
              <a:spcBef>
                <a:spcPts val="0"/>
              </a:spcBef>
              <a:buNone/>
            </a:pPr>
            <a:r>
              <a:rPr lang="en-US" sz="2900" dirty="0">
                <a:solidFill>
                  <a:srgbClr val="083344"/>
                </a:solidFill>
              </a:rPr>
              <a:t>If you encounter any of these situations,</a:t>
            </a:r>
          </a:p>
          <a:p>
            <a:pPr eaLnBrk="1" hangingPunct="1">
              <a:lnSpc>
                <a:spcPct val="90000"/>
              </a:lnSpc>
              <a:spcBef>
                <a:spcPts val="0"/>
              </a:spcBef>
              <a:buNone/>
            </a:pPr>
            <a:r>
              <a:rPr lang="en-US" sz="2900" dirty="0">
                <a:solidFill>
                  <a:srgbClr val="083344"/>
                </a:solidFill>
              </a:rPr>
              <a:t>report them to the:</a:t>
            </a:r>
          </a:p>
          <a:p>
            <a:pPr eaLnBrk="1" hangingPunct="1">
              <a:lnSpc>
                <a:spcPct val="90000"/>
              </a:lnSpc>
              <a:spcBef>
                <a:spcPts val="0"/>
              </a:spcBef>
              <a:buNone/>
            </a:pPr>
            <a:endParaRPr lang="en-US" sz="1400" dirty="0">
              <a:solidFill>
                <a:srgbClr val="083344"/>
              </a:solidFill>
            </a:endParaRPr>
          </a:p>
          <a:p>
            <a:pPr lvl="1">
              <a:lnSpc>
                <a:spcPct val="90000"/>
              </a:lnSpc>
              <a:spcBef>
                <a:spcPts val="0"/>
              </a:spcBef>
            </a:pPr>
            <a:r>
              <a:rPr lang="en-US" sz="2700" dirty="0">
                <a:solidFill>
                  <a:srgbClr val="083344"/>
                </a:solidFill>
              </a:rPr>
              <a:t> Federal Trade Commission @ </a:t>
            </a:r>
            <a:r>
              <a:rPr lang="en-US" sz="2700" b="1" u="sng" dirty="0">
                <a:solidFill>
                  <a:srgbClr val="0033CC"/>
                </a:solidFill>
              </a:rPr>
              <a:t>www.ftc.gov</a:t>
            </a:r>
          </a:p>
          <a:p>
            <a:pPr marL="457200" lvl="1" indent="0">
              <a:lnSpc>
                <a:spcPct val="90000"/>
              </a:lnSpc>
              <a:spcBef>
                <a:spcPts val="0"/>
              </a:spcBef>
              <a:buNone/>
            </a:pPr>
            <a:endParaRPr lang="en-US" sz="1200" dirty="0">
              <a:solidFill>
                <a:srgbClr val="083344"/>
              </a:solidFill>
            </a:endParaRPr>
          </a:p>
          <a:p>
            <a:pPr lvl="1">
              <a:lnSpc>
                <a:spcPct val="90000"/>
              </a:lnSpc>
              <a:spcBef>
                <a:spcPts val="0"/>
              </a:spcBef>
            </a:pPr>
            <a:r>
              <a:rPr lang="en-US" sz="2700" dirty="0">
                <a:solidFill>
                  <a:srgbClr val="083344"/>
                </a:solidFill>
              </a:rPr>
              <a:t> National Fraud Information Center @ </a:t>
            </a:r>
            <a:r>
              <a:rPr lang="en-US" sz="2700" b="1" u="sng" dirty="0">
                <a:solidFill>
                  <a:srgbClr val="0033CC"/>
                </a:solidFill>
              </a:rPr>
              <a:t>www.fraud.org</a:t>
            </a:r>
          </a:p>
          <a:p>
            <a:pPr marL="0" indent="0">
              <a:lnSpc>
                <a:spcPct val="90000"/>
              </a:lnSpc>
              <a:spcBef>
                <a:spcPts val="0"/>
              </a:spcBef>
              <a:buNone/>
            </a:pPr>
            <a:endParaRPr lang="en-US" sz="2700" dirty="0">
              <a:solidFill>
                <a:srgbClr val="083344"/>
              </a:solidFill>
            </a:endParaRPr>
          </a:p>
          <a:p>
            <a:pPr marL="0" lvl="1" indent="0">
              <a:lnSpc>
                <a:spcPct val="90000"/>
              </a:lnSpc>
              <a:spcBef>
                <a:spcPts val="0"/>
              </a:spcBef>
              <a:buNone/>
            </a:pPr>
            <a:r>
              <a:rPr lang="en-US" sz="2700" dirty="0">
                <a:solidFill>
                  <a:srgbClr val="083344"/>
                </a:solidFill>
              </a:rPr>
              <a:t>Also visit: </a:t>
            </a:r>
          </a:p>
          <a:p>
            <a:pPr marL="0" lvl="1" indent="0">
              <a:lnSpc>
                <a:spcPct val="90000"/>
              </a:lnSpc>
              <a:spcBef>
                <a:spcPts val="0"/>
              </a:spcBef>
              <a:buNone/>
            </a:pPr>
            <a:endParaRPr lang="en-US" sz="1000" b="1" u="sng" dirty="0">
              <a:solidFill>
                <a:srgbClr val="083344"/>
              </a:solidFill>
            </a:endParaRPr>
          </a:p>
          <a:p>
            <a:pPr marL="0" lvl="1" indent="0" algn="ctr">
              <a:lnSpc>
                <a:spcPct val="90000"/>
              </a:lnSpc>
              <a:spcBef>
                <a:spcPts val="0"/>
              </a:spcBef>
              <a:buNone/>
            </a:pPr>
            <a:r>
              <a:rPr lang="en-US" sz="2600" b="1" u="sng" dirty="0">
                <a:solidFill>
                  <a:srgbClr val="0033CC"/>
                </a:solidFill>
              </a:rPr>
              <a:t>www.finaid.org/scholarships/scams.phtml</a:t>
            </a:r>
          </a:p>
          <a:p>
            <a:pPr marL="0" indent="0">
              <a:lnSpc>
                <a:spcPct val="90000"/>
              </a:lnSpc>
              <a:spcBef>
                <a:spcPts val="0"/>
              </a:spcBef>
              <a:buNone/>
            </a:pPr>
            <a:endParaRPr lang="en-US" sz="2900" dirty="0">
              <a:solidFill>
                <a:srgbClr val="083344"/>
              </a:solidFill>
            </a:endParaRPr>
          </a:p>
        </p:txBody>
      </p:sp>
    </p:spTree>
    <p:extLst>
      <p:ext uri="{BB962C8B-B14F-4D97-AF65-F5344CB8AC3E}">
        <p14:creationId xmlns:p14="http://schemas.microsoft.com/office/powerpoint/2010/main" val="3168166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820200" y="416830"/>
            <a:ext cx="7503599" cy="762000"/>
          </a:xfrm>
        </p:spPr>
        <p:txBody>
          <a:bodyPr/>
          <a:lstStyle/>
          <a:p>
            <a:pPr algn="ctr" eaLnBrk="1" hangingPunct="1"/>
            <a:r>
              <a:rPr lang="en-US" b="1" dirty="0">
                <a:solidFill>
                  <a:srgbClr val="083344"/>
                </a:solidFill>
              </a:rPr>
              <a:t>What Is Financial Aid?</a:t>
            </a:r>
          </a:p>
        </p:txBody>
      </p:sp>
      <p:sp>
        <p:nvSpPr>
          <p:cNvPr id="3075" name="Rectangle 3"/>
          <p:cNvSpPr>
            <a:spLocks noGrp="1" noChangeArrowheads="1"/>
          </p:cNvSpPr>
          <p:nvPr>
            <p:ph idx="1"/>
          </p:nvPr>
        </p:nvSpPr>
        <p:spPr>
          <a:xfrm>
            <a:off x="642938" y="1752600"/>
            <a:ext cx="5757862" cy="4373563"/>
          </a:xfrm>
        </p:spPr>
        <p:txBody>
          <a:bodyPr/>
          <a:lstStyle/>
          <a:p>
            <a:pPr marL="0" indent="0" eaLnBrk="1" hangingPunct="1">
              <a:spcBef>
                <a:spcPts val="0"/>
              </a:spcBef>
              <a:buNone/>
            </a:pPr>
            <a:endParaRPr lang="en-US" sz="3000" dirty="0">
              <a:solidFill>
                <a:srgbClr val="083344"/>
              </a:solidFill>
            </a:endParaRPr>
          </a:p>
          <a:p>
            <a:pPr marL="0" indent="0">
              <a:spcBef>
                <a:spcPts val="0"/>
              </a:spcBef>
              <a:buNone/>
            </a:pPr>
            <a:r>
              <a:rPr lang="en-US" sz="3200" dirty="0">
                <a:latin typeface="Arial" panose="020B0604020202020204" pitchFamily="34" charset="0"/>
                <a:cs typeface="Arial" panose="020B0604020202020204" pitchFamily="34" charset="0"/>
              </a:rPr>
              <a:t>Financial aid consists of</a:t>
            </a:r>
            <a:r>
              <a:rPr lang="en-US" sz="3200" dirty="0">
                <a:solidFill>
                  <a:srgbClr val="FF0000"/>
                </a:solidFill>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funds provided to students and families to help pay for postsecondary educational expenses</a:t>
            </a:r>
          </a:p>
          <a:p>
            <a:pPr marL="0" indent="0" eaLnBrk="1" hangingPunct="1">
              <a:spcBef>
                <a:spcPts val="0"/>
              </a:spcBef>
              <a:buNone/>
            </a:pPr>
            <a:endParaRPr lang="en-US" sz="3000" dirty="0">
              <a:solidFill>
                <a:srgbClr val="083344"/>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1619" y="1909540"/>
            <a:ext cx="3314700" cy="33147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458" name="Title 1"/>
          <p:cNvSpPr>
            <a:spLocks noGrp="1"/>
          </p:cNvSpPr>
          <p:nvPr>
            <p:ph type="title"/>
          </p:nvPr>
        </p:nvSpPr>
        <p:spPr>
          <a:xfrm>
            <a:off x="457200" y="457200"/>
            <a:ext cx="8229600" cy="685800"/>
          </a:xfrm>
        </p:spPr>
        <p:txBody>
          <a:bodyPr>
            <a:normAutofit fontScale="90000"/>
          </a:bodyPr>
          <a:lstStyle/>
          <a:p>
            <a:pPr algn="ctr" eaLnBrk="1" hangingPunct="1"/>
            <a:r>
              <a:rPr lang="en-US" sz="4000" b="1" dirty="0">
                <a:solidFill>
                  <a:srgbClr val="083344"/>
                </a:solidFill>
              </a:rPr>
              <a:t>CSS Profile</a:t>
            </a:r>
            <a:br>
              <a:rPr lang="en-US" dirty="0">
                <a:solidFill>
                  <a:schemeClr val="tx1"/>
                </a:solidFill>
              </a:rPr>
            </a:br>
            <a:endParaRPr lang="en-US" dirty="0">
              <a:solidFill>
                <a:schemeClr val="tx1"/>
              </a:solidFill>
            </a:endParaRPr>
          </a:p>
        </p:txBody>
      </p:sp>
      <p:sp>
        <p:nvSpPr>
          <p:cNvPr id="19459" name="Content Placeholder 2"/>
          <p:cNvSpPr>
            <a:spLocks noGrp="1"/>
          </p:cNvSpPr>
          <p:nvPr>
            <p:ph idx="1"/>
          </p:nvPr>
        </p:nvSpPr>
        <p:spPr>
          <a:xfrm>
            <a:off x="609600" y="1447800"/>
            <a:ext cx="8229600" cy="5029200"/>
          </a:xfrm>
        </p:spPr>
        <p:txBody>
          <a:bodyPr>
            <a:noAutofit/>
          </a:bodyPr>
          <a:lstStyle/>
          <a:p>
            <a:pPr>
              <a:spcBef>
                <a:spcPts val="0"/>
              </a:spcBef>
            </a:pPr>
            <a:r>
              <a:rPr lang="en-US" sz="2400" dirty="0">
                <a:solidFill>
                  <a:srgbClr val="083344"/>
                </a:solidFill>
              </a:rPr>
              <a:t>The PROFILE is an online application that collects information </a:t>
            </a:r>
            <a:r>
              <a:rPr lang="en-US" sz="2400" u="sng" dirty="0">
                <a:solidFill>
                  <a:srgbClr val="083344"/>
                </a:solidFill>
              </a:rPr>
              <a:t>used by certain colleges</a:t>
            </a:r>
            <a:r>
              <a:rPr lang="en-US" sz="2400" dirty="0">
                <a:solidFill>
                  <a:srgbClr val="083344"/>
                </a:solidFill>
              </a:rPr>
              <a:t> and scholarship programs to award </a:t>
            </a:r>
            <a:r>
              <a:rPr lang="en-US" sz="2400" b="1" dirty="0">
                <a:solidFill>
                  <a:schemeClr val="accent3">
                    <a:lumMod val="75000"/>
                  </a:schemeClr>
                </a:solidFill>
              </a:rPr>
              <a:t>institutional</a:t>
            </a:r>
            <a:r>
              <a:rPr lang="en-US" sz="2400" dirty="0">
                <a:solidFill>
                  <a:srgbClr val="083344"/>
                </a:solidFill>
              </a:rPr>
              <a:t> funds (</a:t>
            </a:r>
            <a:r>
              <a:rPr lang="en-US" sz="2400" b="1" dirty="0">
                <a:solidFill>
                  <a:srgbClr val="083344"/>
                </a:solidFill>
              </a:rPr>
              <a:t>NON</a:t>
            </a:r>
            <a:r>
              <a:rPr lang="en-US" sz="2400" dirty="0">
                <a:solidFill>
                  <a:srgbClr val="083344"/>
                </a:solidFill>
              </a:rPr>
              <a:t>-</a:t>
            </a:r>
            <a:r>
              <a:rPr lang="en-US" sz="2400" b="1" dirty="0">
                <a:solidFill>
                  <a:srgbClr val="083344"/>
                </a:solidFill>
              </a:rPr>
              <a:t>federal</a:t>
            </a:r>
            <a:r>
              <a:rPr lang="en-US" sz="2400" dirty="0">
                <a:solidFill>
                  <a:srgbClr val="083344"/>
                </a:solidFill>
              </a:rPr>
              <a:t> funds).</a:t>
            </a:r>
          </a:p>
          <a:p>
            <a:pPr marL="0" indent="0">
              <a:spcBef>
                <a:spcPts val="0"/>
              </a:spcBef>
              <a:buNone/>
            </a:pPr>
            <a:endParaRPr lang="en-US" sz="1600" dirty="0">
              <a:solidFill>
                <a:srgbClr val="083344"/>
              </a:solidFill>
            </a:endParaRPr>
          </a:p>
          <a:p>
            <a:pPr>
              <a:spcBef>
                <a:spcPts val="0"/>
              </a:spcBef>
            </a:pPr>
            <a:r>
              <a:rPr lang="en-US" sz="2400" dirty="0">
                <a:solidFill>
                  <a:srgbClr val="083344"/>
                </a:solidFill>
              </a:rPr>
              <a:t>For the 2023-2024 year, the PROFILE can be filed as early as October 1, 2022, but no later than 2 weeks before the EARLIEST priority deadline of the schools you’re applying to.</a:t>
            </a:r>
          </a:p>
          <a:p>
            <a:pPr marL="0" indent="0">
              <a:spcBef>
                <a:spcPts val="0"/>
              </a:spcBef>
              <a:buNone/>
            </a:pPr>
            <a:endParaRPr lang="en-US" sz="1600" dirty="0">
              <a:solidFill>
                <a:srgbClr val="083344"/>
              </a:solidFill>
            </a:endParaRPr>
          </a:p>
          <a:p>
            <a:pPr>
              <a:spcBef>
                <a:spcPts val="0"/>
              </a:spcBef>
            </a:pPr>
            <a:r>
              <a:rPr lang="en-US" sz="2400" dirty="0">
                <a:solidFill>
                  <a:srgbClr val="083344"/>
                </a:solidFill>
              </a:rPr>
              <a:t>Check your college’s/program’s information to determine if they require the PROFILE (can find a list on collegeboard.org).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458" name="Title 1"/>
          <p:cNvSpPr>
            <a:spLocks noGrp="1"/>
          </p:cNvSpPr>
          <p:nvPr>
            <p:ph type="title"/>
          </p:nvPr>
        </p:nvSpPr>
        <p:spPr>
          <a:xfrm>
            <a:off x="457200" y="457200"/>
            <a:ext cx="8229600" cy="685800"/>
          </a:xfrm>
        </p:spPr>
        <p:txBody>
          <a:bodyPr>
            <a:normAutofit fontScale="90000"/>
          </a:bodyPr>
          <a:lstStyle/>
          <a:p>
            <a:pPr algn="ctr" eaLnBrk="1" hangingPunct="1"/>
            <a:r>
              <a:rPr lang="en-US" sz="4000" b="1" dirty="0">
                <a:solidFill>
                  <a:srgbClr val="083344"/>
                </a:solidFill>
              </a:rPr>
              <a:t>CSS Profile cont.</a:t>
            </a:r>
            <a:br>
              <a:rPr lang="en-US" dirty="0">
                <a:solidFill>
                  <a:schemeClr val="tx1"/>
                </a:solidFill>
              </a:rPr>
            </a:br>
            <a:endParaRPr lang="en-US" dirty="0">
              <a:solidFill>
                <a:schemeClr val="tx1"/>
              </a:solidFill>
            </a:endParaRPr>
          </a:p>
        </p:txBody>
      </p:sp>
      <p:sp>
        <p:nvSpPr>
          <p:cNvPr id="19459" name="Content Placeholder 2"/>
          <p:cNvSpPr>
            <a:spLocks noGrp="1"/>
          </p:cNvSpPr>
          <p:nvPr>
            <p:ph idx="1"/>
          </p:nvPr>
        </p:nvSpPr>
        <p:spPr>
          <a:xfrm>
            <a:off x="609600" y="1447800"/>
            <a:ext cx="8229600" cy="5029200"/>
          </a:xfrm>
        </p:spPr>
        <p:txBody>
          <a:bodyPr>
            <a:noAutofit/>
          </a:bodyPr>
          <a:lstStyle/>
          <a:p>
            <a:pPr>
              <a:spcBef>
                <a:spcPts val="0"/>
              </a:spcBef>
            </a:pPr>
            <a:r>
              <a:rPr lang="en-US" sz="2400" dirty="0">
                <a:solidFill>
                  <a:srgbClr val="083344"/>
                </a:solidFill>
              </a:rPr>
              <a:t>You can print the Pre-Application Worksheet and Instructions to review with parents and fill out at home before applying online.</a:t>
            </a:r>
          </a:p>
          <a:p>
            <a:pPr marL="0" indent="0">
              <a:spcBef>
                <a:spcPts val="0"/>
              </a:spcBef>
              <a:buNone/>
            </a:pPr>
            <a:endParaRPr lang="en-US" sz="1400" dirty="0">
              <a:solidFill>
                <a:srgbClr val="083344"/>
              </a:solidFill>
            </a:endParaRPr>
          </a:p>
          <a:p>
            <a:pPr>
              <a:spcBef>
                <a:spcPts val="0"/>
              </a:spcBef>
            </a:pPr>
            <a:r>
              <a:rPr lang="en-US" sz="2400" dirty="0">
                <a:solidFill>
                  <a:srgbClr val="083344"/>
                </a:solidFill>
              </a:rPr>
              <a:t>The fee for the initial application and one college or  program is $25.  Additional reports are $16. </a:t>
            </a:r>
          </a:p>
          <a:p>
            <a:pPr marL="0" indent="0">
              <a:spcBef>
                <a:spcPts val="0"/>
              </a:spcBef>
              <a:buNone/>
            </a:pPr>
            <a:endParaRPr lang="en-US" sz="1400" dirty="0">
              <a:solidFill>
                <a:srgbClr val="083344"/>
              </a:solidFill>
            </a:endParaRPr>
          </a:p>
          <a:p>
            <a:pPr>
              <a:spcBef>
                <a:spcPts val="0"/>
              </a:spcBef>
            </a:pPr>
            <a:r>
              <a:rPr lang="en-US" sz="2400" dirty="0">
                <a:solidFill>
                  <a:srgbClr val="083344"/>
                </a:solidFill>
              </a:rPr>
              <a:t>Fee waivers</a:t>
            </a:r>
            <a:r>
              <a:rPr lang="en-US" sz="2400" b="1" dirty="0">
                <a:solidFill>
                  <a:srgbClr val="083344"/>
                </a:solidFill>
              </a:rPr>
              <a:t>*</a:t>
            </a:r>
            <a:r>
              <a:rPr lang="en-US" sz="2400" dirty="0">
                <a:solidFill>
                  <a:srgbClr val="083344"/>
                </a:solidFill>
              </a:rPr>
              <a:t> are granted automatically – based on the information entered on the PROFILE application – to students who are first-time college applicants and are from families with low incomes and assets. (Int’l students are not eligible for fee waivers). </a:t>
            </a:r>
          </a:p>
          <a:p>
            <a:pPr marL="0" indent="0">
              <a:spcBef>
                <a:spcPts val="0"/>
              </a:spcBef>
              <a:buNone/>
            </a:pPr>
            <a:endParaRPr lang="en-US" sz="1400" dirty="0">
              <a:solidFill>
                <a:srgbClr val="083344"/>
              </a:solidFill>
            </a:endParaRPr>
          </a:p>
          <a:p>
            <a:pPr marL="0" indent="0">
              <a:spcBef>
                <a:spcPts val="0"/>
              </a:spcBef>
              <a:buNone/>
            </a:pPr>
            <a:r>
              <a:rPr lang="en-US" sz="2400" dirty="0">
                <a:solidFill>
                  <a:srgbClr val="083344"/>
                </a:solidFill>
              </a:rPr>
              <a:t>    </a:t>
            </a:r>
            <a:r>
              <a:rPr lang="en-US" sz="2400" b="1" dirty="0">
                <a:solidFill>
                  <a:srgbClr val="083344"/>
                </a:solidFill>
              </a:rPr>
              <a:t>*</a:t>
            </a:r>
            <a:r>
              <a:rPr lang="en-US" sz="2400" dirty="0">
                <a:solidFill>
                  <a:srgbClr val="083344"/>
                </a:solidFill>
              </a:rPr>
              <a:t>pays for up to 8 colleges/scholarship programs</a:t>
            </a:r>
          </a:p>
        </p:txBody>
      </p:sp>
    </p:spTree>
    <p:extLst>
      <p:ext uri="{BB962C8B-B14F-4D97-AF65-F5344CB8AC3E}">
        <p14:creationId xmlns:p14="http://schemas.microsoft.com/office/powerpoint/2010/main" val="3186114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0178" name="Title 1"/>
          <p:cNvSpPr>
            <a:spLocks noGrp="1"/>
          </p:cNvSpPr>
          <p:nvPr>
            <p:ph type="title"/>
          </p:nvPr>
        </p:nvSpPr>
        <p:spPr>
          <a:xfrm>
            <a:off x="609601" y="624110"/>
            <a:ext cx="7924800" cy="747490"/>
          </a:xfrm>
        </p:spPr>
        <p:txBody>
          <a:bodyPr>
            <a:normAutofit/>
          </a:bodyPr>
          <a:lstStyle/>
          <a:p>
            <a:pPr algn="ctr" eaLnBrk="1" hangingPunct="1"/>
            <a:r>
              <a:rPr lang="en-US" b="1" dirty="0">
                <a:solidFill>
                  <a:srgbClr val="083344"/>
                </a:solidFill>
              </a:rPr>
              <a:t>Any Questions?</a:t>
            </a:r>
          </a:p>
        </p:txBody>
      </p:sp>
      <p:pic>
        <p:nvPicPr>
          <p:cNvPr id="6" name="Content Placeholder 5">
            <a:extLst>
              <a:ext uri="{FF2B5EF4-FFF2-40B4-BE49-F238E27FC236}">
                <a16:creationId xmlns:a16="http://schemas.microsoft.com/office/drawing/2014/main" id="{802DE2E1-99EC-42B9-941E-334972273D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906365"/>
            <a:ext cx="3168650" cy="3168650"/>
          </a:xfrm>
        </p:spPr>
      </p:pic>
      <p:sp>
        <p:nvSpPr>
          <p:cNvPr id="7" name="TextBox 6">
            <a:extLst>
              <a:ext uri="{FF2B5EF4-FFF2-40B4-BE49-F238E27FC236}">
                <a16:creationId xmlns:a16="http://schemas.microsoft.com/office/drawing/2014/main" id="{A74DED67-2DD5-42F9-A1F6-50EB9375E2A9}"/>
              </a:ext>
            </a:extLst>
          </p:cNvPr>
          <p:cNvSpPr txBox="1"/>
          <p:nvPr/>
        </p:nvSpPr>
        <p:spPr>
          <a:xfrm>
            <a:off x="1066800" y="1933259"/>
            <a:ext cx="2971800" cy="3139321"/>
          </a:xfrm>
          <a:prstGeom prst="rect">
            <a:avLst/>
          </a:prstGeom>
          <a:noFill/>
        </p:spPr>
        <p:txBody>
          <a:bodyPr wrap="square" rtlCol="0">
            <a:spAutoFit/>
          </a:bodyPr>
          <a:lstStyle/>
          <a:p>
            <a:pPr algn="ctr"/>
            <a:r>
              <a:rPr lang="en-US" dirty="0"/>
              <a:t>Collin College </a:t>
            </a:r>
          </a:p>
          <a:p>
            <a:pPr algn="ctr"/>
            <a:r>
              <a:rPr lang="en-US" dirty="0"/>
              <a:t>Financial Aid and Veterans Services Office</a:t>
            </a:r>
          </a:p>
          <a:p>
            <a:pPr algn="ctr"/>
            <a:endParaRPr lang="en-US" dirty="0"/>
          </a:p>
          <a:p>
            <a:pPr algn="ctr"/>
            <a:r>
              <a:rPr lang="en-US" dirty="0"/>
              <a:t>Contact Us:</a:t>
            </a:r>
          </a:p>
          <a:p>
            <a:pPr algn="ctr"/>
            <a:r>
              <a:rPr lang="en-US" dirty="0"/>
              <a:t>972-881-5760</a:t>
            </a:r>
          </a:p>
          <a:p>
            <a:pPr algn="ctr"/>
            <a:r>
              <a:rPr lang="en-US" dirty="0"/>
              <a:t> </a:t>
            </a:r>
            <a:r>
              <a:rPr lang="en-US" dirty="0">
                <a:hlinkClick r:id="rId4"/>
              </a:rPr>
              <a:t>FinancialAid@collin.edu</a:t>
            </a:r>
            <a:endParaRPr lang="en-US" dirty="0"/>
          </a:p>
          <a:p>
            <a:pPr algn="ctr"/>
            <a:r>
              <a:rPr lang="en-US" dirty="0"/>
              <a:t> </a:t>
            </a:r>
            <a:r>
              <a:rPr lang="en-US" dirty="0">
                <a:hlinkClick r:id="rId5"/>
              </a:rPr>
              <a:t>www.collin.edu/gettingstarted/financialaid/index.html</a:t>
            </a:r>
            <a:endParaRPr lang="en-US" dirty="0"/>
          </a:p>
          <a:p>
            <a:pPr algn="ct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2" name="Title 1"/>
          <p:cNvSpPr>
            <a:spLocks noGrp="1"/>
          </p:cNvSpPr>
          <p:nvPr>
            <p:ph type="title"/>
          </p:nvPr>
        </p:nvSpPr>
        <p:spPr>
          <a:xfrm>
            <a:off x="608013" y="432059"/>
            <a:ext cx="7935912" cy="685800"/>
          </a:xfrm>
        </p:spPr>
        <p:txBody>
          <a:bodyPr>
            <a:normAutofit/>
          </a:bodyPr>
          <a:lstStyle/>
          <a:p>
            <a:pPr algn="ctr" eaLnBrk="1" hangingPunct="1"/>
            <a:r>
              <a:rPr lang="en-US" sz="3400" b="1" dirty="0">
                <a:solidFill>
                  <a:srgbClr val="083344"/>
                </a:solidFill>
              </a:rPr>
              <a:t>What is Cost of Attendance (COA)?</a:t>
            </a:r>
          </a:p>
        </p:txBody>
      </p:sp>
      <p:sp>
        <p:nvSpPr>
          <p:cNvPr id="5" name="Content Placeholder 4">
            <a:extLst>
              <a:ext uri="{FF2B5EF4-FFF2-40B4-BE49-F238E27FC236}">
                <a16:creationId xmlns:a16="http://schemas.microsoft.com/office/drawing/2014/main" id="{5622ABCA-2B03-44D3-BAAE-48D9CD3C9992}"/>
              </a:ext>
            </a:extLst>
          </p:cNvPr>
          <p:cNvSpPr>
            <a:spLocks noGrp="1"/>
          </p:cNvSpPr>
          <p:nvPr>
            <p:ph idx="1"/>
          </p:nvPr>
        </p:nvSpPr>
        <p:spPr>
          <a:xfrm>
            <a:off x="598488" y="1600201"/>
            <a:ext cx="8229600" cy="685800"/>
          </a:xfrm>
          <a:prstGeom prst="rect">
            <a:avLst/>
          </a:prstGeom>
          <a:solidFill>
            <a:srgbClr val="005B99"/>
          </a:solidFill>
          <a:ln>
            <a:solidFill>
              <a:srgbClr val="6B95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3200" dirty="0">
                <a:latin typeface="Arial" panose="020B0604020202020204" pitchFamily="34" charset="0"/>
                <a:cs typeface="Arial" panose="020B0604020202020204" pitchFamily="34" charset="0"/>
              </a:rPr>
              <a:t>Estimation of expected costs</a:t>
            </a:r>
            <a:endParaRPr lang="en-US" sz="2400" dirty="0"/>
          </a:p>
        </p:txBody>
      </p:sp>
      <p:sp>
        <p:nvSpPr>
          <p:cNvPr id="6" name="Rectangle 5">
            <a:extLst>
              <a:ext uri="{FF2B5EF4-FFF2-40B4-BE49-F238E27FC236}">
                <a16:creationId xmlns:a16="http://schemas.microsoft.com/office/drawing/2014/main" id="{8B66386F-29EC-4843-BDA8-E0647B22364E}"/>
              </a:ext>
            </a:extLst>
          </p:cNvPr>
          <p:cNvSpPr/>
          <p:nvPr/>
        </p:nvSpPr>
        <p:spPr>
          <a:xfrm>
            <a:off x="598488" y="2286001"/>
            <a:ext cx="4049712" cy="542502"/>
          </a:xfrm>
          <a:prstGeom prst="rect">
            <a:avLst/>
          </a:prstGeom>
          <a:solidFill>
            <a:srgbClr val="005B99"/>
          </a:solidFill>
          <a:ln>
            <a:solidFill>
              <a:srgbClr val="6B95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Direct Costs</a:t>
            </a:r>
          </a:p>
        </p:txBody>
      </p:sp>
      <p:sp>
        <p:nvSpPr>
          <p:cNvPr id="7" name="Rectangle 6">
            <a:extLst>
              <a:ext uri="{FF2B5EF4-FFF2-40B4-BE49-F238E27FC236}">
                <a16:creationId xmlns:a16="http://schemas.microsoft.com/office/drawing/2014/main" id="{0333A4F5-BF5B-4624-AE73-142A50FDD77D}"/>
              </a:ext>
            </a:extLst>
          </p:cNvPr>
          <p:cNvSpPr/>
          <p:nvPr/>
        </p:nvSpPr>
        <p:spPr>
          <a:xfrm>
            <a:off x="4648200" y="2288853"/>
            <a:ext cx="4181855" cy="542502"/>
          </a:xfrm>
          <a:prstGeom prst="rect">
            <a:avLst/>
          </a:prstGeom>
          <a:solidFill>
            <a:srgbClr val="005B99"/>
          </a:solidFill>
          <a:ln>
            <a:solidFill>
              <a:srgbClr val="6B95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Indirect Costs</a:t>
            </a:r>
          </a:p>
        </p:txBody>
      </p:sp>
      <p:pic>
        <p:nvPicPr>
          <p:cNvPr id="8" name="Picture 7">
            <a:extLst>
              <a:ext uri="{FF2B5EF4-FFF2-40B4-BE49-F238E27FC236}">
                <a16:creationId xmlns:a16="http://schemas.microsoft.com/office/drawing/2014/main" id="{C3B1F862-BA6A-49F1-9AE3-DD415174AA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724" y="3086100"/>
            <a:ext cx="685800" cy="685800"/>
          </a:xfrm>
          <a:prstGeom prst="rect">
            <a:avLst/>
          </a:prstGeom>
          <a:solidFill>
            <a:srgbClr val="005B99"/>
          </a:solidFill>
        </p:spPr>
      </p:pic>
      <p:pic>
        <p:nvPicPr>
          <p:cNvPr id="9" name="Picture 8">
            <a:extLst>
              <a:ext uri="{FF2B5EF4-FFF2-40B4-BE49-F238E27FC236}">
                <a16:creationId xmlns:a16="http://schemas.microsoft.com/office/drawing/2014/main" id="{A461CE08-B4E3-450C-9815-778051893F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48" y="4157451"/>
            <a:ext cx="685800" cy="685800"/>
          </a:xfrm>
          <a:prstGeom prst="rect">
            <a:avLst/>
          </a:prstGeom>
          <a:solidFill>
            <a:srgbClr val="005B99"/>
          </a:solidFill>
        </p:spPr>
      </p:pic>
      <p:grpSp>
        <p:nvGrpSpPr>
          <p:cNvPr id="3" name="Group 2"/>
          <p:cNvGrpSpPr/>
          <p:nvPr/>
        </p:nvGrpSpPr>
        <p:grpSpPr>
          <a:xfrm>
            <a:off x="650137" y="5228802"/>
            <a:ext cx="648789" cy="643653"/>
            <a:chOff x="650137" y="5228802"/>
            <a:chExt cx="648789" cy="643653"/>
          </a:xfrm>
        </p:grpSpPr>
        <p:sp>
          <p:nvSpPr>
            <p:cNvPr id="10" name="Rectangle 9">
              <a:extLst>
                <a:ext uri="{FF2B5EF4-FFF2-40B4-BE49-F238E27FC236}">
                  <a16:creationId xmlns:a16="http://schemas.microsoft.com/office/drawing/2014/main" id="{6A534659-B095-4EA6-B9DB-1E822C700081}"/>
                </a:ext>
              </a:extLst>
            </p:cNvPr>
            <p:cNvSpPr/>
            <p:nvPr/>
          </p:nvSpPr>
          <p:spPr>
            <a:xfrm>
              <a:off x="650137" y="5228802"/>
              <a:ext cx="648789" cy="643653"/>
            </a:xfrm>
            <a:prstGeom prst="rect">
              <a:avLst/>
            </a:prstGeom>
            <a:solidFill>
              <a:srgbClr val="005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DB0A180-BAF3-47B4-883C-58D8435FDDCF}"/>
                </a:ext>
              </a:extLst>
            </p:cNvPr>
            <p:cNvPicPr>
              <a:picLocks noChangeAspect="1"/>
            </p:cNvPicPr>
            <p:nvPr/>
          </p:nvPicPr>
          <p:blipFill>
            <a:blip r:embed="rId5"/>
            <a:stretch>
              <a:fillRect/>
            </a:stretch>
          </p:blipFill>
          <p:spPr>
            <a:xfrm>
              <a:off x="687705" y="5261610"/>
              <a:ext cx="548640" cy="548640"/>
            </a:xfrm>
            <a:prstGeom prst="rect">
              <a:avLst/>
            </a:prstGeom>
          </p:spPr>
        </p:pic>
      </p:grpSp>
      <p:sp>
        <p:nvSpPr>
          <p:cNvPr id="14" name="TextBox 13">
            <a:extLst>
              <a:ext uri="{FF2B5EF4-FFF2-40B4-BE49-F238E27FC236}">
                <a16:creationId xmlns:a16="http://schemas.microsoft.com/office/drawing/2014/main" id="{83820D46-66BE-4433-B3B3-5FC9D12D96C0}"/>
              </a:ext>
            </a:extLst>
          </p:cNvPr>
          <p:cNvSpPr txBox="1"/>
          <p:nvPr/>
        </p:nvSpPr>
        <p:spPr>
          <a:xfrm>
            <a:off x="1380217" y="3197202"/>
            <a:ext cx="2731325"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Tuition and fees</a:t>
            </a:r>
          </a:p>
        </p:txBody>
      </p:sp>
      <p:sp>
        <p:nvSpPr>
          <p:cNvPr id="15" name="TextBox 14">
            <a:extLst>
              <a:ext uri="{FF2B5EF4-FFF2-40B4-BE49-F238E27FC236}">
                <a16:creationId xmlns:a16="http://schemas.microsoft.com/office/drawing/2014/main" id="{4DE0CDED-68AD-44F6-8362-1D20BF15E726}"/>
              </a:ext>
            </a:extLst>
          </p:cNvPr>
          <p:cNvSpPr txBox="1"/>
          <p:nvPr/>
        </p:nvSpPr>
        <p:spPr>
          <a:xfrm>
            <a:off x="1380217" y="4238741"/>
            <a:ext cx="2866490"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Room and board</a:t>
            </a:r>
          </a:p>
        </p:txBody>
      </p:sp>
      <p:sp>
        <p:nvSpPr>
          <p:cNvPr id="16" name="TextBox 15">
            <a:extLst>
              <a:ext uri="{FF2B5EF4-FFF2-40B4-BE49-F238E27FC236}">
                <a16:creationId xmlns:a16="http://schemas.microsoft.com/office/drawing/2014/main" id="{E75E1B35-08E2-46B1-975F-72BF9CF164EA}"/>
              </a:ext>
            </a:extLst>
          </p:cNvPr>
          <p:cNvSpPr txBox="1"/>
          <p:nvPr/>
        </p:nvSpPr>
        <p:spPr>
          <a:xfrm>
            <a:off x="1361167" y="5330185"/>
            <a:ext cx="3304110"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Books and supplies</a:t>
            </a:r>
          </a:p>
        </p:txBody>
      </p:sp>
      <p:pic>
        <p:nvPicPr>
          <p:cNvPr id="17" name="Picture 16">
            <a:extLst>
              <a:ext uri="{FF2B5EF4-FFF2-40B4-BE49-F238E27FC236}">
                <a16:creationId xmlns:a16="http://schemas.microsoft.com/office/drawing/2014/main" id="{425015EF-B030-4189-B416-8215C88101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7862" y="3086100"/>
            <a:ext cx="685800" cy="685800"/>
          </a:xfrm>
          <a:prstGeom prst="rect">
            <a:avLst/>
          </a:prstGeom>
          <a:solidFill>
            <a:srgbClr val="005B99"/>
          </a:solidFill>
        </p:spPr>
      </p:pic>
      <p:pic>
        <p:nvPicPr>
          <p:cNvPr id="18" name="Picture 17">
            <a:extLst>
              <a:ext uri="{FF2B5EF4-FFF2-40B4-BE49-F238E27FC236}">
                <a16:creationId xmlns:a16="http://schemas.microsoft.com/office/drawing/2014/main" id="{DE0FFA9E-B79F-4A6A-B22E-B164473D6D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97862" y="4157451"/>
            <a:ext cx="685800" cy="685800"/>
          </a:xfrm>
          <a:prstGeom prst="rect">
            <a:avLst/>
          </a:prstGeom>
          <a:solidFill>
            <a:srgbClr val="005B99"/>
          </a:solidFill>
        </p:spPr>
      </p:pic>
      <p:sp>
        <p:nvSpPr>
          <p:cNvPr id="19" name="TextBox 18">
            <a:extLst>
              <a:ext uri="{FF2B5EF4-FFF2-40B4-BE49-F238E27FC236}">
                <a16:creationId xmlns:a16="http://schemas.microsoft.com/office/drawing/2014/main" id="{42DEF5A4-DB84-4C8D-9A41-69B188EF06A6}"/>
              </a:ext>
            </a:extLst>
          </p:cNvPr>
          <p:cNvSpPr txBox="1"/>
          <p:nvPr/>
        </p:nvSpPr>
        <p:spPr>
          <a:xfrm>
            <a:off x="5638800" y="3167390"/>
            <a:ext cx="2492477"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Transportation</a:t>
            </a:r>
          </a:p>
        </p:txBody>
      </p:sp>
      <p:sp>
        <p:nvSpPr>
          <p:cNvPr id="20" name="TextBox 19">
            <a:extLst>
              <a:ext uri="{FF2B5EF4-FFF2-40B4-BE49-F238E27FC236}">
                <a16:creationId xmlns:a16="http://schemas.microsoft.com/office/drawing/2014/main" id="{EA5284D6-EB8E-49A2-89BC-A534E14BD58B}"/>
              </a:ext>
            </a:extLst>
          </p:cNvPr>
          <p:cNvSpPr txBox="1"/>
          <p:nvPr/>
        </p:nvSpPr>
        <p:spPr>
          <a:xfrm>
            <a:off x="5638800" y="4040721"/>
            <a:ext cx="3244799"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Miscellaneous</a:t>
            </a:r>
          </a:p>
          <a:p>
            <a:r>
              <a:rPr lang="en-US" sz="2800" dirty="0">
                <a:latin typeface="Arial" panose="020B0604020202020204" pitchFamily="34" charset="0"/>
                <a:cs typeface="Arial" panose="020B0604020202020204" pitchFamily="34" charset="0"/>
              </a:rPr>
              <a:t>personal expenses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146" name="Title 1"/>
          <p:cNvSpPr>
            <a:spLocks noGrp="1"/>
          </p:cNvSpPr>
          <p:nvPr>
            <p:ph type="title"/>
          </p:nvPr>
        </p:nvSpPr>
        <p:spPr>
          <a:xfrm>
            <a:off x="316949" y="371475"/>
            <a:ext cx="8510102" cy="1143000"/>
          </a:xfrm>
        </p:spPr>
        <p:txBody>
          <a:bodyPr>
            <a:normAutofit/>
          </a:bodyPr>
          <a:lstStyle/>
          <a:p>
            <a:pPr algn="ctr" eaLnBrk="1" hangingPunct="1"/>
            <a:r>
              <a:rPr lang="en-US" sz="3400" b="1" dirty="0">
                <a:solidFill>
                  <a:srgbClr val="083344"/>
                </a:solidFill>
              </a:rPr>
              <a:t>What Is Expected Family Contribution</a:t>
            </a:r>
            <a:br>
              <a:rPr lang="en-US" sz="3400" b="1" dirty="0">
                <a:solidFill>
                  <a:srgbClr val="083344"/>
                </a:solidFill>
              </a:rPr>
            </a:br>
            <a:r>
              <a:rPr lang="en-US" sz="3400" b="1" dirty="0">
                <a:solidFill>
                  <a:srgbClr val="083344"/>
                </a:solidFill>
              </a:rPr>
              <a:t>(EFC)?</a:t>
            </a:r>
            <a:endParaRPr lang="en-US" sz="3400" dirty="0">
              <a:solidFill>
                <a:srgbClr val="083344"/>
              </a:solidFill>
            </a:endParaRPr>
          </a:p>
        </p:txBody>
      </p:sp>
      <p:sp>
        <p:nvSpPr>
          <p:cNvPr id="6" name="Freeform 5"/>
          <p:cNvSpPr/>
          <p:nvPr/>
        </p:nvSpPr>
        <p:spPr>
          <a:xfrm>
            <a:off x="609600" y="1828800"/>
            <a:ext cx="3349558" cy="4255165"/>
          </a:xfrm>
          <a:custGeom>
            <a:avLst/>
            <a:gdLst>
              <a:gd name="connsiteX0" fmla="*/ 0 w 2902148"/>
              <a:gd name="connsiteY0" fmla="*/ 0 h 1741289"/>
              <a:gd name="connsiteX1" fmla="*/ 2902148 w 2902148"/>
              <a:gd name="connsiteY1" fmla="*/ 0 h 1741289"/>
              <a:gd name="connsiteX2" fmla="*/ 2902148 w 2902148"/>
              <a:gd name="connsiteY2" fmla="*/ 1741289 h 1741289"/>
              <a:gd name="connsiteX3" fmla="*/ 0 w 2902148"/>
              <a:gd name="connsiteY3" fmla="*/ 1741289 h 1741289"/>
              <a:gd name="connsiteX4" fmla="*/ 0 w 2902148"/>
              <a:gd name="connsiteY4" fmla="*/ 0 h 174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148" h="1741289">
                <a:moveTo>
                  <a:pt x="0" y="0"/>
                </a:moveTo>
                <a:lnTo>
                  <a:pt x="2902148" y="0"/>
                </a:lnTo>
                <a:lnTo>
                  <a:pt x="2902148" y="1741289"/>
                </a:lnTo>
                <a:lnTo>
                  <a:pt x="0" y="1741289"/>
                </a:lnTo>
                <a:lnTo>
                  <a:pt x="0" y="0"/>
                </a:lnTo>
                <a:close/>
              </a:path>
            </a:pathLst>
          </a:custGeom>
          <a:solidFill>
            <a:srgbClr val="1774AD"/>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3350" tIns="133350" rIns="133350" bIns="133350" numCol="1" spcCol="1270" anchor="ctr" anchorCtr="0">
            <a:noAutofit/>
          </a:bodyPr>
          <a:lstStyle/>
          <a:p>
            <a:pPr lvl="0" algn="ctr" defTabSz="1022350">
              <a:lnSpc>
                <a:spcPct val="90000"/>
              </a:lnSpc>
              <a:spcBef>
                <a:spcPct val="0"/>
              </a:spcBef>
              <a:spcAft>
                <a:spcPct val="35000"/>
              </a:spcAft>
            </a:pPr>
            <a:r>
              <a:rPr lang="en-US" sz="2400" b="1" kern="1200" dirty="0">
                <a:latin typeface="Arial" charset="0"/>
                <a:ea typeface="Arial" charset="0"/>
                <a:cs typeface="Arial" charset="0"/>
              </a:rPr>
              <a:t>Measurement of student’s and family’s ability to pay postsecondary educational expenses</a:t>
            </a:r>
          </a:p>
        </p:txBody>
      </p:sp>
      <p:sp>
        <p:nvSpPr>
          <p:cNvPr id="7" name="Freeform 6"/>
          <p:cNvSpPr/>
          <p:nvPr/>
        </p:nvSpPr>
        <p:spPr>
          <a:xfrm>
            <a:off x="5257800" y="1828800"/>
            <a:ext cx="3200400" cy="1828800"/>
          </a:xfrm>
          <a:custGeom>
            <a:avLst/>
            <a:gdLst>
              <a:gd name="connsiteX0" fmla="*/ 0 w 2902148"/>
              <a:gd name="connsiteY0" fmla="*/ 0 h 1741289"/>
              <a:gd name="connsiteX1" fmla="*/ 2902148 w 2902148"/>
              <a:gd name="connsiteY1" fmla="*/ 0 h 1741289"/>
              <a:gd name="connsiteX2" fmla="*/ 2902148 w 2902148"/>
              <a:gd name="connsiteY2" fmla="*/ 1741289 h 1741289"/>
              <a:gd name="connsiteX3" fmla="*/ 0 w 2902148"/>
              <a:gd name="connsiteY3" fmla="*/ 1741289 h 1741289"/>
              <a:gd name="connsiteX4" fmla="*/ 0 w 2902148"/>
              <a:gd name="connsiteY4" fmla="*/ 0 h 174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148" h="1741289">
                <a:moveTo>
                  <a:pt x="0" y="0"/>
                </a:moveTo>
                <a:lnTo>
                  <a:pt x="2902148" y="0"/>
                </a:lnTo>
                <a:lnTo>
                  <a:pt x="2902148" y="1741289"/>
                </a:lnTo>
                <a:lnTo>
                  <a:pt x="0" y="1741289"/>
                </a:lnTo>
                <a:lnTo>
                  <a:pt x="0" y="0"/>
                </a:lnTo>
                <a:close/>
              </a:path>
            </a:pathLst>
          </a:custGeom>
          <a:solidFill>
            <a:srgbClr val="1774AD"/>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3350" tIns="133350" rIns="133350" bIns="133350" numCol="1" spcCol="1270" anchor="ctr" anchorCtr="0">
            <a:noAutofit/>
          </a:bodyPr>
          <a:lstStyle/>
          <a:p>
            <a:pPr algn="ctr" defTabSz="1022350">
              <a:lnSpc>
                <a:spcPct val="90000"/>
              </a:lnSpc>
              <a:spcBef>
                <a:spcPct val="0"/>
              </a:spcBef>
              <a:spcAft>
                <a:spcPct val="35000"/>
              </a:spcAft>
            </a:pPr>
            <a:r>
              <a:rPr lang="en-US" sz="2400" b="1" dirty="0">
                <a:latin typeface="Arial" charset="0"/>
                <a:ea typeface="Arial" charset="0"/>
                <a:cs typeface="Arial" charset="0"/>
              </a:rPr>
              <a:t>Student contribution</a:t>
            </a:r>
          </a:p>
        </p:txBody>
      </p:sp>
      <p:sp>
        <p:nvSpPr>
          <p:cNvPr id="8" name="Freeform 7"/>
          <p:cNvSpPr/>
          <p:nvPr/>
        </p:nvSpPr>
        <p:spPr>
          <a:xfrm>
            <a:off x="5257800" y="4255165"/>
            <a:ext cx="3200400" cy="1828800"/>
          </a:xfrm>
          <a:custGeom>
            <a:avLst/>
            <a:gdLst>
              <a:gd name="connsiteX0" fmla="*/ 0 w 2902148"/>
              <a:gd name="connsiteY0" fmla="*/ 0 h 1741289"/>
              <a:gd name="connsiteX1" fmla="*/ 2902148 w 2902148"/>
              <a:gd name="connsiteY1" fmla="*/ 0 h 1741289"/>
              <a:gd name="connsiteX2" fmla="*/ 2902148 w 2902148"/>
              <a:gd name="connsiteY2" fmla="*/ 1741289 h 1741289"/>
              <a:gd name="connsiteX3" fmla="*/ 0 w 2902148"/>
              <a:gd name="connsiteY3" fmla="*/ 1741289 h 1741289"/>
              <a:gd name="connsiteX4" fmla="*/ 0 w 2902148"/>
              <a:gd name="connsiteY4" fmla="*/ 0 h 174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148" h="1741289">
                <a:moveTo>
                  <a:pt x="0" y="0"/>
                </a:moveTo>
                <a:lnTo>
                  <a:pt x="2902148" y="0"/>
                </a:lnTo>
                <a:lnTo>
                  <a:pt x="2902148" y="1741289"/>
                </a:lnTo>
                <a:lnTo>
                  <a:pt x="0" y="1741289"/>
                </a:lnTo>
                <a:lnTo>
                  <a:pt x="0" y="0"/>
                </a:lnTo>
                <a:close/>
              </a:path>
            </a:pathLst>
          </a:custGeom>
          <a:solidFill>
            <a:srgbClr val="1774AD"/>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3350" tIns="133350" rIns="133350" bIns="133350" numCol="1" spcCol="1270" anchor="ctr" anchorCtr="0">
            <a:noAutofit/>
          </a:bodyPr>
          <a:lstStyle/>
          <a:p>
            <a:pPr algn="ctr" defTabSz="1022350">
              <a:lnSpc>
                <a:spcPct val="90000"/>
              </a:lnSpc>
              <a:spcBef>
                <a:spcPct val="0"/>
              </a:spcBef>
              <a:spcAft>
                <a:spcPct val="35000"/>
              </a:spcAft>
            </a:pPr>
            <a:r>
              <a:rPr lang="en-US" sz="2400" b="1" dirty="0">
                <a:latin typeface="Arial" charset="0"/>
                <a:ea typeface="Arial" charset="0"/>
                <a:cs typeface="Arial" charset="0"/>
              </a:rPr>
              <a:t>Parent contribution</a:t>
            </a:r>
          </a:p>
          <a:p>
            <a:pPr algn="ctr" defTabSz="1022350">
              <a:lnSpc>
                <a:spcPct val="90000"/>
              </a:lnSpc>
              <a:spcBef>
                <a:spcPct val="0"/>
              </a:spcBef>
              <a:spcAft>
                <a:spcPct val="35000"/>
              </a:spcAft>
            </a:pPr>
            <a:r>
              <a:rPr lang="en-US" sz="2400" dirty="0">
                <a:latin typeface="Arial" charset="0"/>
                <a:ea typeface="Arial" charset="0"/>
                <a:cs typeface="Arial" charset="0"/>
              </a:rPr>
              <a:t> </a:t>
            </a:r>
            <a:r>
              <a:rPr lang="en-US" sz="2000" i="1" dirty="0">
                <a:latin typeface="Arial" charset="0"/>
                <a:ea typeface="Arial" charset="0"/>
                <a:cs typeface="Arial" charset="0"/>
              </a:rPr>
              <a:t>(for dependent students)</a:t>
            </a:r>
            <a:endParaRPr lang="en-US" sz="2400" i="1" dirty="0">
              <a:latin typeface="Arial" charset="0"/>
              <a:ea typeface="Arial" charset="0"/>
              <a:cs typeface="Arial" charset="0"/>
            </a:endParaRPr>
          </a:p>
        </p:txBody>
      </p:sp>
      <p:sp>
        <p:nvSpPr>
          <p:cNvPr id="9" name="Left Brace 8"/>
          <p:cNvSpPr/>
          <p:nvPr/>
        </p:nvSpPr>
        <p:spPr>
          <a:xfrm>
            <a:off x="4267200" y="2590800"/>
            <a:ext cx="457200" cy="2438400"/>
          </a:xfrm>
          <a:prstGeom prst="leftBrace">
            <a:avLst/>
          </a:prstGeom>
          <a:ln w="38100">
            <a:solidFill>
              <a:srgbClr val="005B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57150">
                <a:solidFill>
                  <a:schemeClr val="tx1"/>
                </a:solidFill>
              </a:ln>
              <a:solidFill>
                <a:srgbClr val="005B9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146" name="Title 1"/>
          <p:cNvSpPr>
            <a:spLocks noGrp="1"/>
          </p:cNvSpPr>
          <p:nvPr>
            <p:ph type="title"/>
          </p:nvPr>
        </p:nvSpPr>
        <p:spPr>
          <a:xfrm>
            <a:off x="457200" y="440437"/>
            <a:ext cx="8229600" cy="719328"/>
          </a:xfrm>
        </p:spPr>
        <p:txBody>
          <a:bodyPr>
            <a:normAutofit/>
          </a:bodyPr>
          <a:lstStyle/>
          <a:p>
            <a:pPr algn="ctr" eaLnBrk="1" hangingPunct="1"/>
            <a:r>
              <a:rPr lang="en-US" sz="3600" b="1" dirty="0">
                <a:solidFill>
                  <a:srgbClr val="083344"/>
                </a:solidFill>
              </a:rPr>
              <a:t>What </a:t>
            </a:r>
            <a:r>
              <a:rPr lang="en-US" b="1" dirty="0">
                <a:solidFill>
                  <a:srgbClr val="083344"/>
                </a:solidFill>
              </a:rPr>
              <a:t>Is Financial Need?</a:t>
            </a:r>
            <a:endParaRPr lang="en-US" sz="3600" b="1" dirty="0">
              <a:solidFill>
                <a:srgbClr val="083344"/>
              </a:solidFill>
            </a:endParaRPr>
          </a:p>
        </p:txBody>
      </p:sp>
      <p:sp>
        <p:nvSpPr>
          <p:cNvPr id="6147" name="Content Placeholder 2"/>
          <p:cNvSpPr>
            <a:spLocks noGrp="1"/>
          </p:cNvSpPr>
          <p:nvPr>
            <p:ph idx="1"/>
          </p:nvPr>
        </p:nvSpPr>
        <p:spPr>
          <a:xfrm>
            <a:off x="620713" y="1600201"/>
            <a:ext cx="8229600" cy="4191000"/>
          </a:xfrm>
        </p:spPr>
        <p:txBody>
          <a:bodyPr/>
          <a:lstStyle/>
          <a:p>
            <a:pPr eaLnBrk="1" hangingPunct="1">
              <a:lnSpc>
                <a:spcPct val="80000"/>
              </a:lnSpc>
              <a:buFontTx/>
              <a:buNone/>
            </a:pPr>
            <a:endParaRPr lang="en-US" dirty="0"/>
          </a:p>
          <a:p>
            <a:pPr eaLnBrk="1" hangingPunct="1">
              <a:lnSpc>
                <a:spcPct val="80000"/>
              </a:lnSpc>
              <a:buFontTx/>
              <a:buNone/>
            </a:pPr>
            <a:endParaRPr lang="en-US" sz="2800" dirty="0"/>
          </a:p>
          <a:p>
            <a:pPr eaLnBrk="1" hangingPunct="1">
              <a:lnSpc>
                <a:spcPct val="80000"/>
              </a:lnSpc>
              <a:buFontTx/>
              <a:buNone/>
            </a:pPr>
            <a:endParaRPr lang="en-US" sz="2400" dirty="0"/>
          </a:p>
          <a:p>
            <a:pPr eaLnBrk="1" hangingPunct="1"/>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689638710"/>
              </p:ext>
            </p:extLst>
          </p:nvPr>
        </p:nvGraphicFramePr>
        <p:xfrm>
          <a:off x="685800" y="1905000"/>
          <a:ext cx="7772400" cy="2971800"/>
        </p:xfrm>
        <a:graphic>
          <a:graphicData uri="http://schemas.openxmlformats.org/drawingml/2006/table">
            <a:tbl>
              <a:tblPr firstRow="1" firstCol="1" bandRow="1" bandCol="1">
                <a:effectLst>
                  <a:outerShdw blurRad="50800" dist="38100" dir="2700000" algn="tl" rotWithShape="0">
                    <a:prstClr val="black">
                      <a:alpha val="40000"/>
                    </a:prstClr>
                  </a:outerShdw>
                </a:effectLst>
                <a:tableStyleId>{5C22544A-7EE6-4342-B048-85BDC9FD1C3A}</a:tableStyleId>
              </a:tblPr>
              <a:tblGrid>
                <a:gridCol w="7772400">
                  <a:extLst>
                    <a:ext uri="{9D8B030D-6E8A-4147-A177-3AD203B41FA5}">
                      <a16:colId xmlns:a16="http://schemas.microsoft.com/office/drawing/2014/main" val="20000"/>
                    </a:ext>
                  </a:extLst>
                </a:gridCol>
              </a:tblGrid>
              <a:tr h="2971800">
                <a:tc>
                  <a:txBody>
                    <a:bodyPr/>
                    <a:lstStyle/>
                    <a:p>
                      <a:pPr marL="0" marR="0" algn="l">
                        <a:lnSpc>
                          <a:spcPct val="140000"/>
                        </a:lnSpc>
                        <a:spcBef>
                          <a:spcPts val="1200"/>
                        </a:spcBef>
                        <a:spcAft>
                          <a:spcPts val="0"/>
                        </a:spcAft>
                        <a:tabLst>
                          <a:tab pos="568325" algn="l"/>
                        </a:tabLst>
                      </a:pPr>
                      <a:r>
                        <a:rPr lang="en-US" sz="2400" dirty="0">
                          <a:effectLst/>
                          <a:latin typeface="Arial" charset="0"/>
                          <a:ea typeface="Arial" charset="0"/>
                          <a:cs typeface="Arial" charset="0"/>
                        </a:rPr>
                        <a:t>	</a:t>
                      </a:r>
                      <a:r>
                        <a:rPr lang="en-US" sz="3200" dirty="0">
                          <a:effectLst/>
                          <a:latin typeface="Arial" charset="0"/>
                          <a:ea typeface="Arial" charset="0"/>
                          <a:cs typeface="Arial" charset="0"/>
                        </a:rPr>
                        <a:t>Cost of attendance (COA)</a:t>
                      </a:r>
                      <a:endParaRPr lang="en-US" sz="3600" dirty="0">
                        <a:effectLst/>
                        <a:latin typeface="Arial" charset="0"/>
                        <a:ea typeface="Arial" charset="0"/>
                        <a:cs typeface="Arial" charset="0"/>
                      </a:endParaRPr>
                    </a:p>
                    <a:p>
                      <a:pPr marL="0" marR="0" algn="l">
                        <a:lnSpc>
                          <a:spcPct val="140000"/>
                        </a:lnSpc>
                        <a:spcBef>
                          <a:spcPts val="0"/>
                        </a:spcBef>
                        <a:spcAft>
                          <a:spcPts val="0"/>
                        </a:spcAft>
                        <a:tabLst>
                          <a:tab pos="568325" algn="l"/>
                        </a:tabLst>
                      </a:pPr>
                      <a:r>
                        <a:rPr lang="en-US" sz="3200" dirty="0">
                          <a:effectLst/>
                          <a:latin typeface="Arial" charset="0"/>
                          <a:ea typeface="Arial" charset="0"/>
                          <a:cs typeface="Arial" charset="0"/>
                        </a:rPr>
                        <a:t>  – 	</a:t>
                      </a:r>
                      <a:r>
                        <a:rPr lang="en-US" sz="3200" u="none" dirty="0">
                          <a:effectLst/>
                          <a:latin typeface="Arial" charset="0"/>
                          <a:ea typeface="Arial" charset="0"/>
                          <a:cs typeface="Arial" charset="0"/>
                        </a:rPr>
                        <a:t>Expected family contribution (EFC)</a:t>
                      </a:r>
                      <a:endParaRPr lang="en-US" sz="3600" u="none" dirty="0">
                        <a:effectLst/>
                        <a:latin typeface="Arial" charset="0"/>
                        <a:ea typeface="Arial" charset="0"/>
                        <a:cs typeface="Arial" charset="0"/>
                      </a:endParaRPr>
                    </a:p>
                    <a:p>
                      <a:pPr marL="0" marR="0" algn="l">
                        <a:lnSpc>
                          <a:spcPct val="140000"/>
                        </a:lnSpc>
                        <a:spcBef>
                          <a:spcPts val="600"/>
                        </a:spcBef>
                        <a:spcAft>
                          <a:spcPts val="600"/>
                        </a:spcAft>
                        <a:tabLst>
                          <a:tab pos="568325" algn="l"/>
                        </a:tabLst>
                      </a:pPr>
                      <a:r>
                        <a:rPr lang="en-US" sz="3200" dirty="0">
                          <a:effectLst/>
                          <a:latin typeface="Arial" charset="0"/>
                          <a:ea typeface="Arial" charset="0"/>
                          <a:cs typeface="Arial" charset="0"/>
                        </a:rPr>
                        <a:t>  =	Financial need</a:t>
                      </a:r>
                      <a:endParaRPr lang="en-US" sz="3600" dirty="0">
                        <a:effectLst/>
                        <a:latin typeface="Arial" charset="0"/>
                        <a:ea typeface="Arial" charset="0"/>
                        <a:cs typeface="Arial" charset="0"/>
                      </a:endParaRPr>
                    </a:p>
                  </a:txBody>
                  <a:tcPr marL="68580" marR="68580" marT="0" marB="0" anchor="ctr">
                    <a:solidFill>
                      <a:srgbClr val="1774AD"/>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51587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50" y="0"/>
            <a:ext cx="9144000" cy="6858000"/>
          </a:xfrm>
          <a:prstGeom prst="rect">
            <a:avLst/>
          </a:prstGeom>
        </p:spPr>
      </p:pic>
      <p:sp>
        <p:nvSpPr>
          <p:cNvPr id="9218" name="Title 1"/>
          <p:cNvSpPr>
            <a:spLocks noGrp="1"/>
          </p:cNvSpPr>
          <p:nvPr>
            <p:ph type="title"/>
          </p:nvPr>
        </p:nvSpPr>
        <p:spPr>
          <a:xfrm>
            <a:off x="457200" y="419100"/>
            <a:ext cx="8229600" cy="762000"/>
          </a:xfrm>
        </p:spPr>
        <p:txBody>
          <a:bodyPr>
            <a:normAutofit/>
          </a:bodyPr>
          <a:lstStyle/>
          <a:p>
            <a:pPr algn="ctr" eaLnBrk="1" hangingPunct="1"/>
            <a:r>
              <a:rPr lang="en-US" b="1" dirty="0">
                <a:solidFill>
                  <a:srgbClr val="083344"/>
                </a:solidFill>
              </a:rPr>
              <a:t>Types of Financial Aid</a:t>
            </a:r>
          </a:p>
        </p:txBody>
      </p:sp>
      <p:grpSp>
        <p:nvGrpSpPr>
          <p:cNvPr id="6" name="Group 5"/>
          <p:cNvGrpSpPr/>
          <p:nvPr/>
        </p:nvGrpSpPr>
        <p:grpSpPr>
          <a:xfrm>
            <a:off x="2135720" y="1447800"/>
            <a:ext cx="4872559" cy="4822476"/>
            <a:chOff x="1040373" y="16378"/>
            <a:chExt cx="4872559" cy="4822476"/>
          </a:xfrm>
        </p:grpSpPr>
        <p:sp>
          <p:nvSpPr>
            <p:cNvPr id="7" name="Pie 6"/>
            <p:cNvSpPr/>
            <p:nvPr/>
          </p:nvSpPr>
          <p:spPr>
            <a:xfrm>
              <a:off x="1040373" y="16378"/>
              <a:ext cx="4872559" cy="4822476"/>
            </a:xfrm>
            <a:prstGeom prst="pie">
              <a:avLst>
                <a:gd name="adj1" fmla="val 10800000"/>
                <a:gd name="adj2" fmla="val 16200000"/>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ie 4"/>
            <p:cNvSpPr txBox="1"/>
            <p:nvPr/>
          </p:nvSpPr>
          <p:spPr>
            <a:xfrm>
              <a:off x="1591437" y="906239"/>
              <a:ext cx="1798206" cy="14352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0" kern="1200" dirty="0">
                  <a:latin typeface="Arial" panose="020B0604020202020204" pitchFamily="34" charset="0"/>
                  <a:cs typeface="Arial" panose="020B0604020202020204" pitchFamily="34" charset="0"/>
                </a:rPr>
                <a:t>Loans</a:t>
              </a:r>
            </a:p>
          </p:txBody>
        </p:sp>
      </p:grpSp>
      <p:grpSp>
        <p:nvGrpSpPr>
          <p:cNvPr id="9" name="Group 8"/>
          <p:cNvGrpSpPr/>
          <p:nvPr/>
        </p:nvGrpSpPr>
        <p:grpSpPr>
          <a:xfrm>
            <a:off x="2203621" y="1447800"/>
            <a:ext cx="4804658" cy="4786065"/>
            <a:chOff x="1042825" y="51825"/>
            <a:chExt cx="4804658" cy="4749654"/>
          </a:xfrm>
        </p:grpSpPr>
        <p:sp>
          <p:nvSpPr>
            <p:cNvPr id="10" name="Pie 9"/>
            <p:cNvSpPr/>
            <p:nvPr/>
          </p:nvSpPr>
          <p:spPr>
            <a:xfrm>
              <a:off x="1042825" y="51825"/>
              <a:ext cx="4804658" cy="4749654"/>
            </a:xfrm>
            <a:prstGeom prst="pie">
              <a:avLst>
                <a:gd name="adj1" fmla="val 16200000"/>
                <a:gd name="adj2" fmla="val 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Pie 4"/>
            <p:cNvSpPr txBox="1"/>
            <p:nvPr/>
          </p:nvSpPr>
          <p:spPr>
            <a:xfrm>
              <a:off x="3500065" y="930511"/>
              <a:ext cx="1773147" cy="14135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lvl="0" algn="r" defTabSz="1022350">
                <a:lnSpc>
                  <a:spcPct val="90000"/>
                </a:lnSpc>
                <a:spcBef>
                  <a:spcPct val="0"/>
                </a:spcBef>
                <a:spcAft>
                  <a:spcPct val="35000"/>
                </a:spcAft>
              </a:pPr>
              <a:r>
                <a:rPr lang="en-US" sz="2300" b="0" kern="1200" dirty="0">
                  <a:latin typeface="Arial" panose="020B0604020202020204" pitchFamily="34" charset="0"/>
                  <a:cs typeface="Arial" panose="020B0604020202020204" pitchFamily="34" charset="0"/>
                </a:rPr>
                <a:t>Scholarships</a:t>
              </a:r>
            </a:p>
          </p:txBody>
        </p:sp>
      </p:grpSp>
      <p:grpSp>
        <p:nvGrpSpPr>
          <p:cNvPr id="12" name="Group 11"/>
          <p:cNvGrpSpPr/>
          <p:nvPr/>
        </p:nvGrpSpPr>
        <p:grpSpPr>
          <a:xfrm>
            <a:off x="2135720" y="1586338"/>
            <a:ext cx="4872559" cy="4599724"/>
            <a:chOff x="1083253" y="127753"/>
            <a:chExt cx="4786799" cy="4599724"/>
          </a:xfrm>
        </p:grpSpPr>
        <p:sp>
          <p:nvSpPr>
            <p:cNvPr id="13" name="Pie 12"/>
            <p:cNvSpPr/>
            <p:nvPr/>
          </p:nvSpPr>
          <p:spPr>
            <a:xfrm>
              <a:off x="1083253" y="127753"/>
              <a:ext cx="4786799" cy="4599724"/>
            </a:xfrm>
            <a:prstGeom prst="pie">
              <a:avLst>
                <a:gd name="adj1" fmla="val 5400000"/>
                <a:gd name="adj2" fmla="val 10800000"/>
              </a:avLst>
            </a:prstGeom>
            <a:solidFill>
              <a:srgbClr val="FF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Pie 4"/>
            <p:cNvSpPr txBox="1"/>
            <p:nvPr/>
          </p:nvSpPr>
          <p:spPr>
            <a:xfrm>
              <a:off x="1624617" y="2509754"/>
              <a:ext cx="1766557" cy="13689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0" kern="1200" dirty="0">
                  <a:latin typeface="Arial" panose="020B0604020202020204" pitchFamily="34" charset="0"/>
                  <a:cs typeface="Arial" panose="020B0604020202020204" pitchFamily="34" charset="0"/>
                </a:rPr>
                <a:t>Work-Study Employment</a:t>
              </a:r>
            </a:p>
          </p:txBody>
        </p:sp>
      </p:grpSp>
      <p:grpSp>
        <p:nvGrpSpPr>
          <p:cNvPr id="15" name="Group 14"/>
          <p:cNvGrpSpPr/>
          <p:nvPr/>
        </p:nvGrpSpPr>
        <p:grpSpPr>
          <a:xfrm>
            <a:off x="2203878" y="1558538"/>
            <a:ext cx="4806522" cy="4636274"/>
            <a:chOff x="1127581" y="109478"/>
            <a:chExt cx="4698143" cy="4636274"/>
          </a:xfrm>
          <a:solidFill>
            <a:srgbClr val="005B99"/>
          </a:solidFill>
        </p:grpSpPr>
        <p:sp>
          <p:nvSpPr>
            <p:cNvPr id="16" name="Pie 15"/>
            <p:cNvSpPr/>
            <p:nvPr/>
          </p:nvSpPr>
          <p:spPr>
            <a:xfrm>
              <a:off x="1127581" y="109478"/>
              <a:ext cx="4698143" cy="4636274"/>
            </a:xfrm>
            <a:prstGeom prst="pie">
              <a:avLst>
                <a:gd name="adj1" fmla="val 0"/>
                <a:gd name="adj2" fmla="val 540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Pie 4"/>
            <p:cNvSpPr txBox="1"/>
            <p:nvPr/>
          </p:nvSpPr>
          <p:spPr>
            <a:xfrm>
              <a:off x="3560548" y="2510407"/>
              <a:ext cx="1733838" cy="13798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0" kern="1200" dirty="0">
                  <a:latin typeface="Arial" panose="020B0604020202020204" pitchFamily="34" charset="0"/>
                  <a:cs typeface="Arial" panose="020B0604020202020204" pitchFamily="34" charset="0"/>
                </a:rPr>
                <a:t>Grants</a:t>
              </a:r>
            </a:p>
          </p:txBody>
        </p:sp>
      </p:grpSp>
      <p:sp>
        <p:nvSpPr>
          <p:cNvPr id="18" name="TextBox 17">
            <a:extLst>
              <a:ext uri="{FF2B5EF4-FFF2-40B4-BE49-F238E27FC236}">
                <a16:creationId xmlns:a16="http://schemas.microsoft.com/office/drawing/2014/main" id="{1994B3F4-D3DC-4C35-AE92-EB070FB38FAA}"/>
              </a:ext>
            </a:extLst>
          </p:cNvPr>
          <p:cNvSpPr txBox="1"/>
          <p:nvPr/>
        </p:nvSpPr>
        <p:spPr>
          <a:xfrm>
            <a:off x="203435" y="3425333"/>
            <a:ext cx="1524000"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Self-Help Aid</a:t>
            </a:r>
          </a:p>
        </p:txBody>
      </p:sp>
      <p:sp>
        <p:nvSpPr>
          <p:cNvPr id="19" name="TextBox 18">
            <a:extLst>
              <a:ext uri="{FF2B5EF4-FFF2-40B4-BE49-F238E27FC236}">
                <a16:creationId xmlns:a16="http://schemas.microsoft.com/office/drawing/2014/main" id="{7F60E8B5-3A15-4ACB-99FA-802EF2164844}"/>
              </a:ext>
            </a:extLst>
          </p:cNvPr>
          <p:cNvSpPr txBox="1"/>
          <p:nvPr/>
        </p:nvSpPr>
        <p:spPr>
          <a:xfrm>
            <a:off x="7441422" y="3655367"/>
            <a:ext cx="14859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Gift Aid</a:t>
            </a:r>
          </a:p>
        </p:txBody>
      </p:sp>
      <p:sp>
        <p:nvSpPr>
          <p:cNvPr id="20" name="Right Brace 1">
            <a:extLst>
              <a:ext uri="{FF2B5EF4-FFF2-40B4-BE49-F238E27FC236}">
                <a16:creationId xmlns:a16="http://schemas.microsoft.com/office/drawing/2014/main" id="{56618372-FFB9-4F47-96B3-7E0DBEE2446F}"/>
              </a:ext>
            </a:extLst>
          </p:cNvPr>
          <p:cNvSpPr>
            <a:spLocks/>
          </p:cNvSpPr>
          <p:nvPr/>
        </p:nvSpPr>
        <p:spPr bwMode="auto">
          <a:xfrm>
            <a:off x="6936116" y="2981214"/>
            <a:ext cx="685800" cy="1755648"/>
          </a:xfrm>
          <a:prstGeom prst="rightBrace">
            <a:avLst>
              <a:gd name="adj1" fmla="val 8336"/>
              <a:gd name="adj2" fmla="val 50000"/>
            </a:avLst>
          </a:prstGeom>
          <a:noFill/>
          <a:ln w="9525" algn="ctr">
            <a:solidFill>
              <a:schemeClr val="tx1"/>
            </a:solidFill>
            <a:round/>
            <a:headEnd/>
            <a:tailEnd/>
          </a:ln>
        </p:spPr>
        <p:txBody>
          <a:bodyPr/>
          <a:lstStyle/>
          <a:p>
            <a:endParaRPr lang="en-US" dirty="0"/>
          </a:p>
        </p:txBody>
      </p:sp>
      <p:sp>
        <p:nvSpPr>
          <p:cNvPr id="21" name="Right Brace 1">
            <a:extLst>
              <a:ext uri="{FF2B5EF4-FFF2-40B4-BE49-F238E27FC236}">
                <a16:creationId xmlns:a16="http://schemas.microsoft.com/office/drawing/2014/main" id="{5F781D37-6C01-4441-8E10-F692C26D8D2B}"/>
              </a:ext>
            </a:extLst>
          </p:cNvPr>
          <p:cNvSpPr>
            <a:spLocks/>
          </p:cNvSpPr>
          <p:nvPr/>
        </p:nvSpPr>
        <p:spPr bwMode="auto">
          <a:xfrm flipH="1">
            <a:off x="1469526" y="2993052"/>
            <a:ext cx="685800" cy="1752600"/>
          </a:xfrm>
          <a:prstGeom prst="rightBrace">
            <a:avLst>
              <a:gd name="adj1" fmla="val 8336"/>
              <a:gd name="adj2" fmla="val 49547"/>
            </a:avLst>
          </a:prstGeom>
          <a:noFill/>
          <a:ln w="9525" algn="ctr">
            <a:solidFill>
              <a:schemeClr val="tx1"/>
            </a:solidFill>
            <a:round/>
            <a:headEnd/>
            <a:tailEnd/>
          </a:ln>
        </p:spPr>
        <p:txBody>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42" name="Title 1"/>
          <p:cNvSpPr>
            <a:spLocks noGrp="1"/>
          </p:cNvSpPr>
          <p:nvPr>
            <p:ph type="title"/>
          </p:nvPr>
        </p:nvSpPr>
        <p:spPr>
          <a:xfrm>
            <a:off x="457200" y="428625"/>
            <a:ext cx="8229600" cy="685800"/>
          </a:xfrm>
        </p:spPr>
        <p:txBody>
          <a:bodyPr/>
          <a:lstStyle/>
          <a:p>
            <a:pPr algn="ctr" eaLnBrk="1" hangingPunct="1"/>
            <a:r>
              <a:rPr lang="en-US" b="1" dirty="0">
                <a:solidFill>
                  <a:srgbClr val="083344"/>
                </a:solidFill>
              </a:rPr>
              <a:t>Sources of Financial Aid</a:t>
            </a:r>
          </a:p>
        </p:txBody>
      </p:sp>
      <p:sp>
        <p:nvSpPr>
          <p:cNvPr id="10243" name="Rectangle 5"/>
          <p:cNvSpPr>
            <a:spLocks noGrp="1" noChangeArrowheads="1"/>
          </p:cNvSpPr>
          <p:nvPr>
            <p:ph idx="1"/>
          </p:nvPr>
        </p:nvSpPr>
        <p:spPr>
          <a:xfrm>
            <a:off x="609600" y="1676400"/>
            <a:ext cx="8229600" cy="4068763"/>
          </a:xfrm>
        </p:spPr>
        <p:txBody>
          <a:bodyPr>
            <a:normAutofit/>
          </a:bodyPr>
          <a:lstStyle/>
          <a:p>
            <a:pPr marL="457200" indent="-457200" eaLnBrk="1" hangingPunct="1">
              <a:spcBef>
                <a:spcPct val="0"/>
              </a:spcBef>
              <a:buFontTx/>
              <a:buNone/>
            </a:pPr>
            <a:r>
              <a:rPr lang="en-US" dirty="0"/>
              <a:t>        </a:t>
            </a:r>
            <a:endParaRPr lang="en-US" sz="2000" dirty="0">
              <a:solidFill>
                <a:srgbClr val="083344"/>
              </a:solidFill>
            </a:endParaRPr>
          </a:p>
        </p:txBody>
      </p:sp>
      <p:sp>
        <p:nvSpPr>
          <p:cNvPr id="7" name="Oval 6">
            <a:extLst>
              <a:ext uri="{FF2B5EF4-FFF2-40B4-BE49-F238E27FC236}">
                <a16:creationId xmlns:a16="http://schemas.microsoft.com/office/drawing/2014/main" id="{D6ACE746-39D5-443C-A348-D9F47A9553C5}"/>
              </a:ext>
            </a:extLst>
          </p:cNvPr>
          <p:cNvSpPr>
            <a:spLocks noChangeAspect="1"/>
          </p:cNvSpPr>
          <p:nvPr/>
        </p:nvSpPr>
        <p:spPr>
          <a:xfrm>
            <a:off x="2495550" y="1962150"/>
            <a:ext cx="4114800" cy="411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3">
            <a:extLst>
              <a:ext uri="{FF2B5EF4-FFF2-40B4-BE49-F238E27FC236}">
                <a16:creationId xmlns:a16="http://schemas.microsoft.com/office/drawing/2014/main" id="{E4F802F6-2AC1-458A-97D1-724FB0D5A8DD}"/>
              </a:ext>
            </a:extLst>
          </p:cNvPr>
          <p:cNvSpPr/>
          <p:nvPr/>
        </p:nvSpPr>
        <p:spPr>
          <a:xfrm>
            <a:off x="3409950" y="1504950"/>
            <a:ext cx="2286000" cy="1097280"/>
          </a:xfrm>
          <a:prstGeom prst="roundRect">
            <a:avLst/>
          </a:prstGeom>
          <a:solidFill>
            <a:srgbClr val="70AC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Federal Government</a:t>
            </a:r>
          </a:p>
        </p:txBody>
      </p:sp>
      <p:sp>
        <p:nvSpPr>
          <p:cNvPr id="9" name="Rectangle: Rounded Corners 4">
            <a:extLst>
              <a:ext uri="{FF2B5EF4-FFF2-40B4-BE49-F238E27FC236}">
                <a16:creationId xmlns:a16="http://schemas.microsoft.com/office/drawing/2014/main" id="{466C2856-6045-4D2B-8A2C-BABE45A104D6}"/>
              </a:ext>
            </a:extLst>
          </p:cNvPr>
          <p:cNvSpPr/>
          <p:nvPr/>
        </p:nvSpPr>
        <p:spPr>
          <a:xfrm>
            <a:off x="5467350" y="2950573"/>
            <a:ext cx="2286000" cy="10972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States</a:t>
            </a:r>
          </a:p>
        </p:txBody>
      </p:sp>
      <p:sp>
        <p:nvSpPr>
          <p:cNvPr id="10" name="Rectangle: Rounded Corners 5">
            <a:extLst>
              <a:ext uri="{FF2B5EF4-FFF2-40B4-BE49-F238E27FC236}">
                <a16:creationId xmlns:a16="http://schemas.microsoft.com/office/drawing/2014/main" id="{4F86BE0F-FDFD-4AD9-B5A7-83E9EB0175E5}"/>
              </a:ext>
            </a:extLst>
          </p:cNvPr>
          <p:cNvSpPr/>
          <p:nvPr/>
        </p:nvSpPr>
        <p:spPr>
          <a:xfrm>
            <a:off x="5086350" y="4705350"/>
            <a:ext cx="2286000" cy="1097280"/>
          </a:xfrm>
          <a:prstGeom prst="roundRect">
            <a:avLst/>
          </a:prstGeom>
          <a:solidFill>
            <a:srgbClr val="9002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College and Universities</a:t>
            </a:r>
          </a:p>
        </p:txBody>
      </p:sp>
      <p:sp>
        <p:nvSpPr>
          <p:cNvPr id="11" name="Rectangle: Rounded Corners 6">
            <a:extLst>
              <a:ext uri="{FF2B5EF4-FFF2-40B4-BE49-F238E27FC236}">
                <a16:creationId xmlns:a16="http://schemas.microsoft.com/office/drawing/2014/main" id="{A5D71047-7555-47AA-ADA3-E79A7E50F23D}"/>
              </a:ext>
            </a:extLst>
          </p:cNvPr>
          <p:cNvSpPr/>
          <p:nvPr/>
        </p:nvSpPr>
        <p:spPr>
          <a:xfrm>
            <a:off x="1885950" y="4705350"/>
            <a:ext cx="2286000" cy="109728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Private Sources</a:t>
            </a:r>
          </a:p>
        </p:txBody>
      </p:sp>
      <p:sp>
        <p:nvSpPr>
          <p:cNvPr id="12" name="Rectangle: Rounded Corners 7">
            <a:extLst>
              <a:ext uri="{FF2B5EF4-FFF2-40B4-BE49-F238E27FC236}">
                <a16:creationId xmlns:a16="http://schemas.microsoft.com/office/drawing/2014/main" id="{10349136-4240-4CAF-ABC9-4C6829FD2E9C}"/>
              </a:ext>
            </a:extLst>
          </p:cNvPr>
          <p:cNvSpPr/>
          <p:nvPr/>
        </p:nvSpPr>
        <p:spPr>
          <a:xfrm>
            <a:off x="1352550" y="2950573"/>
            <a:ext cx="2286000" cy="109728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Employers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290" name="Title 1"/>
          <p:cNvSpPr>
            <a:spLocks noGrp="1"/>
          </p:cNvSpPr>
          <p:nvPr>
            <p:ph type="title"/>
          </p:nvPr>
        </p:nvSpPr>
        <p:spPr>
          <a:xfrm>
            <a:off x="647701" y="426355"/>
            <a:ext cx="8001000" cy="1280890"/>
          </a:xfrm>
        </p:spPr>
        <p:txBody>
          <a:bodyPr/>
          <a:lstStyle/>
          <a:p>
            <a:pPr algn="ctr" eaLnBrk="1" hangingPunct="1"/>
            <a:r>
              <a:rPr lang="en-US" b="1" dirty="0">
                <a:solidFill>
                  <a:srgbClr val="083344"/>
                </a:solidFill>
              </a:rPr>
              <a:t>Free Application for federal</a:t>
            </a:r>
            <a:br>
              <a:rPr lang="en-US" b="1" dirty="0">
                <a:solidFill>
                  <a:srgbClr val="083344"/>
                </a:solidFill>
              </a:rPr>
            </a:br>
            <a:r>
              <a:rPr lang="en-US" b="1" dirty="0">
                <a:solidFill>
                  <a:srgbClr val="083344"/>
                </a:solidFill>
              </a:rPr>
              <a:t>Student Aid (FAFSA</a:t>
            </a:r>
            <a:r>
              <a:rPr lang="en-US" b="1" baseline="24000" dirty="0">
                <a:solidFill>
                  <a:srgbClr val="083344"/>
                </a:solidFill>
              </a:rPr>
              <a:t>®</a:t>
            </a:r>
            <a:r>
              <a:rPr lang="en-US" b="1" dirty="0">
                <a:solidFill>
                  <a:srgbClr val="083344"/>
                </a:solidFill>
              </a:rPr>
              <a:t>)</a:t>
            </a:r>
          </a:p>
        </p:txBody>
      </p:sp>
      <p:grpSp>
        <p:nvGrpSpPr>
          <p:cNvPr id="3" name="Group 2"/>
          <p:cNvGrpSpPr/>
          <p:nvPr/>
        </p:nvGrpSpPr>
        <p:grpSpPr>
          <a:xfrm>
            <a:off x="723901" y="1734139"/>
            <a:ext cx="7848600" cy="2743200"/>
            <a:chOff x="971550" y="1828800"/>
            <a:chExt cx="7200900" cy="3962400"/>
          </a:xfrm>
        </p:grpSpPr>
        <p:graphicFrame>
          <p:nvGraphicFramePr>
            <p:cNvPr id="6" name="Diagram 5"/>
            <p:cNvGraphicFramePr>
              <a:graphicFrameLocks noChangeAspect="1"/>
            </p:cNvGraphicFramePr>
            <p:nvPr>
              <p:extLst>
                <p:ext uri="{D42A27DB-BD31-4B8C-83A1-F6EECF244321}">
                  <p14:modId xmlns:p14="http://schemas.microsoft.com/office/powerpoint/2010/main" val="3615701192"/>
                </p:ext>
              </p:extLst>
            </p:nvPr>
          </p:nvGraphicFramePr>
          <p:xfrm>
            <a:off x="971550" y="1828800"/>
            <a:ext cx="72009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preferRelativeResize="0">
              <a:picLocks noChangeAspect="1"/>
            </p:cNvPicPr>
            <p:nvPr/>
          </p:nvPicPr>
          <p:blipFill>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268494" y="3407186"/>
              <a:ext cx="727527" cy="727528"/>
            </a:xfrm>
            <a:prstGeom prst="rect">
              <a:avLst/>
            </a:prstGeom>
            <a:solidFill>
              <a:schemeClr val="bg1"/>
            </a:solidFill>
            <a:ln>
              <a:noFill/>
            </a:ln>
          </p:spPr>
        </p:pic>
      </p:grpSp>
      <p:sp>
        <p:nvSpPr>
          <p:cNvPr id="2" name="TextBox 1">
            <a:extLst>
              <a:ext uri="{FF2B5EF4-FFF2-40B4-BE49-F238E27FC236}">
                <a16:creationId xmlns:a16="http://schemas.microsoft.com/office/drawing/2014/main" id="{461C0BE0-2632-4203-91E1-5B1B0C54CF8C}"/>
              </a:ext>
            </a:extLst>
          </p:cNvPr>
          <p:cNvSpPr txBox="1"/>
          <p:nvPr/>
        </p:nvSpPr>
        <p:spPr>
          <a:xfrm>
            <a:off x="1143000" y="4288304"/>
            <a:ext cx="6960779"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For the 2023-24 academic year, the FAFSA may be filed beginning October 1, 2022</a:t>
            </a:r>
          </a:p>
          <a:p>
            <a:pPr marL="285750" indent="-285750">
              <a:buFont typeface="Arial" panose="020B0604020202020204" pitchFamily="34" charset="0"/>
              <a:buChar char="•"/>
            </a:pPr>
            <a:r>
              <a:rPr lang="en-US" sz="2400" dirty="0"/>
              <a:t>Uses tax/income information from 2 years prior</a:t>
            </a:r>
          </a:p>
          <a:p>
            <a:pPr marL="285750" indent="-285750">
              <a:buFont typeface="Arial" panose="020B0604020202020204" pitchFamily="34" charset="0"/>
              <a:buChar char="•"/>
            </a:pPr>
            <a:r>
              <a:rPr lang="en-US" sz="2400" dirty="0"/>
              <a:t>FSA ID – one for the student and one for 1 parent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290" name="Title 1"/>
          <p:cNvSpPr>
            <a:spLocks noGrp="1"/>
          </p:cNvSpPr>
          <p:nvPr>
            <p:ph type="title"/>
          </p:nvPr>
        </p:nvSpPr>
        <p:spPr>
          <a:xfrm>
            <a:off x="571500" y="468424"/>
            <a:ext cx="8001000" cy="625252"/>
          </a:xfrm>
        </p:spPr>
        <p:txBody>
          <a:bodyPr>
            <a:noAutofit/>
          </a:bodyPr>
          <a:lstStyle/>
          <a:p>
            <a:pPr algn="ctr" eaLnBrk="1" hangingPunct="1"/>
            <a:r>
              <a:rPr lang="en-US" b="1" dirty="0">
                <a:solidFill>
                  <a:srgbClr val="083344"/>
                </a:solidFill>
              </a:rPr>
              <a:t>Gathering Information</a:t>
            </a:r>
          </a:p>
        </p:txBody>
      </p:sp>
      <p:sp>
        <p:nvSpPr>
          <p:cNvPr id="12291" name="Content Placeholder 2"/>
          <p:cNvSpPr>
            <a:spLocks noGrp="1"/>
          </p:cNvSpPr>
          <p:nvPr>
            <p:ph idx="1"/>
          </p:nvPr>
        </p:nvSpPr>
        <p:spPr>
          <a:xfrm>
            <a:off x="533400" y="1524000"/>
            <a:ext cx="8229600" cy="4648200"/>
          </a:xfrm>
        </p:spPr>
        <p:txBody>
          <a:bodyPr>
            <a:normAutofit/>
          </a:bodyPr>
          <a:lstStyle/>
          <a:p>
            <a:pPr lvl="1">
              <a:spcBef>
                <a:spcPts val="1200"/>
              </a:spcBef>
            </a:pPr>
            <a:r>
              <a:rPr lang="en-US" sz="2600" dirty="0">
                <a:solidFill>
                  <a:srgbClr val="083344"/>
                </a:solidFill>
              </a:rPr>
              <a:t> Social Security Number &amp; DOB</a:t>
            </a:r>
          </a:p>
          <a:p>
            <a:pPr lvl="1">
              <a:spcBef>
                <a:spcPts val="1200"/>
              </a:spcBef>
            </a:pPr>
            <a:r>
              <a:rPr lang="en-US" sz="2600" dirty="0">
                <a:solidFill>
                  <a:srgbClr val="083344"/>
                </a:solidFill>
              </a:rPr>
              <a:t> Citizenship status</a:t>
            </a:r>
          </a:p>
          <a:p>
            <a:pPr lvl="1">
              <a:spcBef>
                <a:spcPts val="1200"/>
              </a:spcBef>
            </a:pPr>
            <a:r>
              <a:rPr lang="en-US" sz="2600" dirty="0">
                <a:solidFill>
                  <a:srgbClr val="083344"/>
                </a:solidFill>
              </a:rPr>
              <a:t> Marital status</a:t>
            </a:r>
          </a:p>
          <a:p>
            <a:pPr lvl="1">
              <a:spcBef>
                <a:spcPts val="1200"/>
              </a:spcBef>
            </a:pPr>
            <a:r>
              <a:rPr lang="en-US" sz="2600" dirty="0">
                <a:solidFill>
                  <a:srgbClr val="083344"/>
                </a:solidFill>
              </a:rPr>
              <a:t>Income/tax information</a:t>
            </a:r>
          </a:p>
          <a:p>
            <a:pPr lvl="1">
              <a:spcBef>
                <a:spcPts val="1200"/>
              </a:spcBef>
            </a:pPr>
            <a:r>
              <a:rPr lang="en-US" sz="2600" dirty="0">
                <a:solidFill>
                  <a:srgbClr val="083344"/>
                </a:solidFill>
              </a:rPr>
              <a:t> Asset information</a:t>
            </a:r>
          </a:p>
          <a:p>
            <a:pPr lvl="1">
              <a:spcBef>
                <a:spcPts val="1200"/>
              </a:spcBef>
            </a:pPr>
            <a:r>
              <a:rPr lang="en-US" sz="2600" dirty="0">
                <a:solidFill>
                  <a:srgbClr val="083344"/>
                </a:solidFill>
              </a:rPr>
              <a:t>College information</a:t>
            </a:r>
          </a:p>
          <a:p>
            <a:pPr lvl="1">
              <a:spcBef>
                <a:spcPts val="1200"/>
              </a:spcBef>
            </a:pPr>
            <a:r>
              <a:rPr lang="en-US" sz="2600" dirty="0">
                <a:solidFill>
                  <a:srgbClr val="083344"/>
                </a:solidFill>
              </a:rPr>
              <a:t> Housing plans</a:t>
            </a:r>
          </a:p>
          <a:p>
            <a:pPr marL="457200" lvl="1" indent="0">
              <a:spcBef>
                <a:spcPts val="1200"/>
              </a:spcBef>
              <a:buNone/>
            </a:pPr>
            <a:endParaRPr lang="en-US" sz="100" dirty="0">
              <a:solidFill>
                <a:srgbClr val="083344"/>
              </a:solidFill>
            </a:endParaRPr>
          </a:p>
          <a:p>
            <a:pPr marL="0" indent="0" eaLnBrk="1" hangingPunct="1">
              <a:spcBef>
                <a:spcPts val="1200"/>
              </a:spcBef>
              <a:spcAft>
                <a:spcPts val="0"/>
              </a:spcAft>
              <a:buNone/>
            </a:pPr>
            <a:endParaRPr lang="en-US" sz="2800" dirty="0"/>
          </a:p>
        </p:txBody>
      </p:sp>
    </p:spTree>
    <p:extLst>
      <p:ext uri="{BB962C8B-B14F-4D97-AF65-F5344CB8AC3E}">
        <p14:creationId xmlns:p14="http://schemas.microsoft.com/office/powerpoint/2010/main" val="119439342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5436</TotalTime>
  <Words>971</Words>
  <Application>Microsoft Office PowerPoint</Application>
  <PresentationFormat>On-screen Show (4:3)</PresentationFormat>
  <Paragraphs>170</Paragraphs>
  <Slides>22</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ＭＳ Ｐゴシック</vt:lpstr>
      <vt:lpstr>Arial</vt:lpstr>
      <vt:lpstr>Calibri</vt:lpstr>
      <vt:lpstr>Century Gothic</vt:lpstr>
      <vt:lpstr>Wingdings</vt:lpstr>
      <vt:lpstr>Wingdings 3</vt:lpstr>
      <vt:lpstr>Wisp</vt:lpstr>
      <vt:lpstr>The Financial Aid Office Presents…  Financial Aid</vt:lpstr>
      <vt:lpstr>What Is Financial Aid?</vt:lpstr>
      <vt:lpstr>What is Cost of Attendance (COA)?</vt:lpstr>
      <vt:lpstr>What Is Expected Family Contribution (EFC)?</vt:lpstr>
      <vt:lpstr>What Is Financial Need?</vt:lpstr>
      <vt:lpstr>Types of Financial Aid</vt:lpstr>
      <vt:lpstr>Sources of Financial Aid</vt:lpstr>
      <vt:lpstr>Free Application for federal Student Aid (FAFSA®)</vt:lpstr>
      <vt:lpstr>Gathering Information</vt:lpstr>
      <vt:lpstr>Frequent FAFSA Errors</vt:lpstr>
      <vt:lpstr>FAFSA Processing Results</vt:lpstr>
      <vt:lpstr>Special Circumstances</vt:lpstr>
      <vt:lpstr>Examples</vt:lpstr>
      <vt:lpstr>FAFSA or TASFA</vt:lpstr>
      <vt:lpstr>Texas Application for State Financial Aid   (TASFA)</vt:lpstr>
      <vt:lpstr>Scholarships</vt:lpstr>
      <vt:lpstr>Suggested Sequence</vt:lpstr>
      <vt:lpstr>Scholarship Scams</vt:lpstr>
      <vt:lpstr>Scam Alert cont.</vt:lpstr>
      <vt:lpstr>CSS Profile </vt:lpstr>
      <vt:lpstr>CSS Profile cont. </vt:lpstr>
      <vt:lpstr>Any Questions?</vt:lpstr>
    </vt:vector>
  </TitlesOfParts>
  <Company>CCCCD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CCCCD</dc:creator>
  <cp:lastModifiedBy>Ana Chavez</cp:lastModifiedBy>
  <cp:revision>227</cp:revision>
  <cp:lastPrinted>2018-11-01T21:28:57Z</cp:lastPrinted>
  <dcterms:created xsi:type="dcterms:W3CDTF">2009-04-29T17:37:50Z</dcterms:created>
  <dcterms:modified xsi:type="dcterms:W3CDTF">2022-09-19T18:44:16Z</dcterms:modified>
</cp:coreProperties>
</file>